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7817-1C54-4100-B77E-2C0966EDA8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6937-FE4E-4F70-B7F3-4442B64A9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isyonok.ucoz.ru/load/5-1-0-83" TargetMode="External"/><Relationship Id="rId13" Type="http://schemas.openxmlformats.org/officeDocument/2006/relationships/hyperlink" Target="http://dshinsi2012.net/russkiy-narodniy-sarafan.html" TargetMode="External"/><Relationship Id="rId18" Type="http://schemas.openxmlformats.org/officeDocument/2006/relationships/hyperlink" Target="http://www.baby.ru/blogs/post/48316870-597125/" TargetMode="External"/><Relationship Id="rId26" Type="http://schemas.openxmlformats.org/officeDocument/2006/relationships/hyperlink" Target="http://fotki.yandex.ru/users/lidakolk/view/258129/" TargetMode="External"/><Relationship Id="rId3" Type="http://schemas.openxmlformats.org/officeDocument/2006/relationships/hyperlink" Target="http://www.nkj.ru/forum/forum11/topic12536/messages/message126527/" TargetMode="External"/><Relationship Id="rId21" Type="http://schemas.openxmlformats.org/officeDocument/2006/relationships/hyperlink" Target="http://pochemuha.ru/pochemu-novgorodcy-pisali-berestyanye-pisma" TargetMode="External"/><Relationship Id="rId7" Type="http://schemas.openxmlformats.org/officeDocument/2006/relationships/hyperlink" Target="http://www.goodclipart.ru/index.php?clipart_id=93512" TargetMode="External"/><Relationship Id="rId12" Type="http://schemas.openxmlformats.org/officeDocument/2006/relationships/hyperlink" Target="http://www.playcast.ru/communities/skaz/?act=news&amp;id=10534&amp;action=direct" TargetMode="External"/><Relationship Id="rId17" Type="http://schemas.openxmlformats.org/officeDocument/2006/relationships/hyperlink" Target="http://900igr.net/kartinki/istorija/Slavjanskaja-kultura/014-Kirill-kotoryj-s-malykh-let-projavil-bolshie-sposobnosti-i-v.html" TargetMode="External"/><Relationship Id="rId25" Type="http://schemas.openxmlformats.org/officeDocument/2006/relationships/hyperlink" Target="http://www.kidstaff.com.ua/tema-1434701.html" TargetMode="External"/><Relationship Id="rId2" Type="http://schemas.openxmlformats.org/officeDocument/2006/relationships/hyperlink" Target="http://900igr.net/fotografii/istorija/Istorija-russkoj-armii/010-Istorija-russkoj-armii.html" TargetMode="External"/><Relationship Id="rId16" Type="http://schemas.openxmlformats.org/officeDocument/2006/relationships/hyperlink" Target="http://900igr.net/prezentatsii/istorija/Drevnie-bogi/011-Koljada.html" TargetMode="External"/><Relationship Id="rId20" Type="http://schemas.openxmlformats.org/officeDocument/2006/relationships/hyperlink" Target="http://www.litmir.net/br/?b=112804" TargetMode="External"/><Relationship Id="rId29" Type="http://schemas.openxmlformats.org/officeDocument/2006/relationships/hyperlink" Target="http://osinform.ru/14320-jetnograficheskijj-prazdnik-nasledie-predk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khacheva.ucoz.ru/index/slovari/0-8" TargetMode="External"/><Relationship Id="rId11" Type="http://schemas.openxmlformats.org/officeDocument/2006/relationships/hyperlink" Target="http://kinderrazukraski.ru/risunok-o-sadko.html" TargetMode="External"/><Relationship Id="rId24" Type="http://schemas.openxmlformats.org/officeDocument/2006/relationships/hyperlink" Target="http://ru.wikipedia.org/wiki/%CA%F3%ED%F1%F2%EA%E0%EC%E5%F0%E0" TargetMode="External"/><Relationship Id="rId5" Type="http://schemas.openxmlformats.org/officeDocument/2006/relationships/hyperlink" Target="http://news.siona.ru/science/id_57025/" TargetMode="External"/><Relationship Id="rId15" Type="http://schemas.openxmlformats.org/officeDocument/2006/relationships/hyperlink" Target="http://jeansjeans.net.ua/odejda-drevnih-slavyan.html" TargetMode="External"/><Relationship Id="rId23" Type="http://schemas.openxmlformats.org/officeDocument/2006/relationships/hyperlink" Target="http://www.rescuearcheo.ru/Fontanka_raskopkii_1.htm" TargetMode="External"/><Relationship Id="rId28" Type="http://schemas.openxmlformats.org/officeDocument/2006/relationships/hyperlink" Target="http://www.aladean.com/antique-reproduction-products.htm" TargetMode="External"/><Relationship Id="rId10" Type="http://schemas.openxmlformats.org/officeDocument/2006/relationships/hyperlink" Target="http://www.liveinternet.ru/users/saf-olesya/post151746899/" TargetMode="External"/><Relationship Id="rId19" Type="http://schemas.openxmlformats.org/officeDocument/2006/relationships/hyperlink" Target="http://detirisuyut.ru/professii-v-kartinkah-dlya-detey-besplatno.html" TargetMode="External"/><Relationship Id="rId4" Type="http://schemas.openxmlformats.org/officeDocument/2006/relationships/hyperlink" Target="http://botinok.co.il/node/44657" TargetMode="External"/><Relationship Id="rId9" Type="http://schemas.openxmlformats.org/officeDocument/2006/relationships/hyperlink" Target="http://wolfland-clan.com/page/5/" TargetMode="External"/><Relationship Id="rId14" Type="http://schemas.openxmlformats.org/officeDocument/2006/relationships/hyperlink" Target="http://www.russisch-fuer-kinder.de/de_start/risunki/kultur/bilder.php?strDir=./set2/&amp;strBig=gross/&amp;Bild=bild01.jpg&amp;nLupe=&amp;PHPSESSID=42471bfc45a68f7c533bf54044ab13d4" TargetMode="External"/><Relationship Id="rId22" Type="http://schemas.openxmlformats.org/officeDocument/2006/relationships/hyperlink" Target="http://users.livejournal.com/_devol_/201596.html" TargetMode="External"/><Relationship Id="rId27" Type="http://schemas.openxmlformats.org/officeDocument/2006/relationships/hyperlink" Target="http://www.avito.ru/items/sankt-peterburg_bytovaya_tehnika_raritetnaya_shvejnaya_mashina_zinger_germaniya_30130798" TargetMode="External"/><Relationship Id="rId30" Type="http://schemas.openxmlformats.org/officeDocument/2006/relationships/hyperlink" Target="http://market.rbc.ua/ua/knyzhky/mystecztvo-ta-kultura/obrazotvorche-mystecztvo/price-up/p1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Мир глазами историка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805264"/>
            <a:ext cx="2408312" cy="7669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Окружающий мир</a:t>
            </a:r>
          </a:p>
          <a:p>
            <a:r>
              <a:rPr lang="ru-RU" sz="1600" dirty="0" smtClean="0"/>
              <a:t>4 класс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7" y="260648"/>
            <a:ext cx="6266345" cy="410445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293096"/>
            <a:ext cx="8568952" cy="2304256"/>
          </a:xfrm>
          <a:blipFill>
            <a:blip r:embed="rId3" cstate="screen"/>
            <a:stretch>
              <a:fillRect/>
            </a:stretch>
          </a:blip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Многие предметы старины бережно хранятся в музеях. </a:t>
            </a:r>
            <a:r>
              <a:rPr lang="ru-RU" b="1" i="1" dirty="0" smtClean="0">
                <a:solidFill>
                  <a:srgbClr val="FF0000"/>
                </a:solidFill>
              </a:rPr>
              <a:t>Первым российским музеем была Кунсткамера</a:t>
            </a:r>
            <a:r>
              <a:rPr lang="ru-RU" dirty="0" smtClean="0"/>
              <a:t> (в переводе – «кабинет редкостей»), открытая по приказу Петра </a:t>
            </a:r>
            <a:r>
              <a:rPr lang="en-US" dirty="0" smtClean="0"/>
              <a:t>I </a:t>
            </a:r>
            <a:r>
              <a:rPr lang="ru-RU" dirty="0" smtClean="0"/>
              <a:t>в Петербурге  </a:t>
            </a:r>
          </a:p>
          <a:p>
            <a:pPr algn="ctr">
              <a:buNone/>
            </a:pPr>
            <a:r>
              <a:rPr lang="ru-RU" dirty="0" smtClean="0"/>
              <a:t>	в 1710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epphoto_5133_471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260648"/>
            <a:ext cx="2520000" cy="3780000"/>
          </a:xfrm>
          <a:effectLst>
            <a:softEdge rad="63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941168"/>
            <a:ext cx="8291264" cy="1545035"/>
          </a:xfrm>
          <a:blipFill>
            <a:blip r:embed="rId4" cstate="screen"/>
            <a:stretch>
              <a:fillRect/>
            </a:stretch>
          </a:blip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Экспонаты для музея – всевозможные диковинки – привозили из всех уголков России, и даже из-за границы. Они рассказывают нам о том, как выглядели люди из разных стран, каковы их занятия и обычаи.</a:t>
            </a:r>
            <a:endParaRPr lang="ru-RU" dirty="0"/>
          </a:p>
        </p:txBody>
      </p:sp>
      <p:pic>
        <p:nvPicPr>
          <p:cNvPr id="6" name="Рисунок 5" descr="repphoto_5132_458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5892" y="260648"/>
            <a:ext cx="2147735" cy="378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005064"/>
            <a:ext cx="195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Деревянный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боевой шлем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4005064"/>
            <a:ext cx="17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Солнечные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часы-глобус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 descr="repphoto_5144_621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4163" y="260648"/>
            <a:ext cx="2836774" cy="378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3491880" y="4005064"/>
            <a:ext cx="2426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Скелет сиамских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близнецов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5.jpe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260648"/>
            <a:ext cx="2880320" cy="432318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581128"/>
            <a:ext cx="8363272" cy="2016224"/>
          </a:xfrm>
          <a:blipFill>
            <a:blip r:embed="rId3" cstate="screen"/>
            <a:stretch>
              <a:fillRect/>
            </a:stretch>
          </a:blip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Не только в музеях и архивах хранятся ценные находки. При желании их можно отыскать в каждом доме: старые книги, фотографии, предметы домашнего обихода.                                 Это </a:t>
            </a:r>
            <a:r>
              <a:rPr lang="ru-RU" b="1" i="1" dirty="0" smtClean="0">
                <a:solidFill>
                  <a:srgbClr val="FF0000"/>
                </a:solidFill>
              </a:rPr>
              <a:t>семейные реликвии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antique-gramophones-250x25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00192" y="1268760"/>
            <a:ext cx="2304256" cy="317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p1-samova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1340768"/>
            <a:ext cx="2438400" cy="29819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038600" cy="4896544"/>
          </a:xfrm>
          <a:blipFill>
            <a:blip r:embed="rId2" cstate="screen"/>
            <a:stretch>
              <a:fillRect/>
            </a:stretch>
          </a:blip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К сожалению, бывает и так, что памятники старины продолжают гибнуть и в наши дни, а это огромная потеря для нашей культуры.         </a:t>
            </a:r>
            <a:r>
              <a:rPr lang="ru-RU" b="1" i="1" dirty="0" smtClean="0">
                <a:solidFill>
                  <a:srgbClr val="FF0000"/>
                </a:solidFill>
              </a:rPr>
              <a:t>Мы должны сохранять и беречь те сокровища, которые достались нам в наследство от наших предков.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9417660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91462" y="548680"/>
            <a:ext cx="4341202" cy="57606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Подведём итоги: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32000"/>
            <a:ext cx="8229600" cy="3484563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39952" y="1340768"/>
            <a:ext cx="4680520" cy="3960440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 w="38100"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Что изучает история?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</a:rPr>
              <a:t>Что называют «историческим источником»?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CC00CC"/>
                </a:solidFill>
              </a:rPr>
              <a:t>Какие исторические источники вам известны?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772816"/>
            <a:ext cx="3816424" cy="272281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83264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u="sng" smtClean="0">
                <a:hlinkClick r:id="rId2"/>
              </a:rPr>
              <a:t>http</a:t>
            </a:r>
            <a:r>
              <a:rPr lang="en-US" u="sng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fotki.yandex.ru</a:t>
            </a:r>
            <a:r>
              <a:rPr lang="en-US" u="sng" dirty="0" smtClean="0">
                <a:hlinkClick r:id="rId2"/>
              </a:rPr>
              <a:t>/users/</a:t>
            </a:r>
            <a:r>
              <a:rPr lang="en-US" u="sng" dirty="0" err="1" smtClean="0">
                <a:hlinkClick r:id="rId2"/>
              </a:rPr>
              <a:t>aledremov</a:t>
            </a:r>
            <a:r>
              <a:rPr lang="en-US" u="sng" dirty="0" smtClean="0">
                <a:hlinkClick r:id="rId2"/>
              </a:rPr>
              <a:t>/view/454035/</a:t>
            </a:r>
            <a:endParaRPr lang="ru-RU" u="sng" dirty="0" smtClean="0">
              <a:hlinkClick r:id="rId2"/>
            </a:endParaRPr>
          </a:p>
          <a:p>
            <a:pPr lvl="0"/>
            <a:r>
              <a:rPr lang="ru-RU" u="sng" dirty="0" smtClean="0">
                <a:hlinkClick r:id="rId2"/>
              </a:rPr>
              <a:t>http://900igr.net/fotografii/istorija/Istorija-russkoj-armii/010-Istorija-russkoj-armii.html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http://www.nkj.ru/forum/forum11/topic12536/messages/message126527/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http://botinok.co.il/node/44657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5"/>
              </a:rPr>
              <a:t>http://news.siona.ru/science/id_57025/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http://mukhacheva.ucoz.ru/index/slovari/0-8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http://www.goodclipart.ru/index.php?clipart_id=93512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http://lisyonok.ucoz.ru/load/5-1-0-83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http://wolfland-clan.com/page/5/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http://www.liveinternet.ru/users/saf-olesya/post151746899/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http://kinderrazukraski.ru/risunok-o-sadko.html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http://www.playcast.ru/communities/skaz/?act=news&amp;id=10534&amp;action=direct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http://dshinsi2012.net/russkiy-narodniy-sarafan.html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http://www.russisch-fuer-kinder.de/de_start/risunki/kultur/bilder.php?strDir=./set2/&amp;strBig=gross/&amp;Bild=bild01.jpg&amp;nLupe=&amp;PHPSESSID=42471bfc45a68f7c533bf54044ab13d4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http://jeansjeans.net.ua/odejda-drevnih-slavyan.html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http://900igr.net/prezentatsii/istorija/Drevnie-bogi/011-Koljada.html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http://900igr.net/kartinki/istorija/Slavjanskaja-kultura/014-Kirill-kotoryj-s-malykh-let-projavil-bolshie-sposobnosti-i-v.html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http://www.baby.ru/blogs/post/48316870-597125/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http://detirisuyut.ru/professii-v-kartinkah-dlya-detey-besplatno.html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20"/>
              </a:rPr>
              <a:t>http://www.litmir.net/br/?b=112804</a:t>
            </a:r>
            <a:endParaRPr lang="ru-RU" dirty="0" smtClean="0"/>
          </a:p>
          <a:p>
            <a:pPr lvl="0"/>
            <a:r>
              <a:rPr lang="ru-RU" u="sng" dirty="0" smtClean="0">
                <a:hlinkClick r:id="rId21"/>
              </a:rPr>
              <a:t>http://pochemuha.ru/pochemu-novgorodcy-pisali-berestyanye-pisma</a:t>
            </a:r>
            <a:endParaRPr lang="ru-RU" dirty="0" smtClean="0"/>
          </a:p>
          <a:p>
            <a:pPr lvl="0"/>
            <a:r>
              <a:rPr lang="ru-RU" u="sng" dirty="0" smtClean="0">
                <a:hlinkClick r:id="rId22"/>
              </a:rPr>
              <a:t>http://users.livejournal.com/_devol_/201596.html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3"/>
              </a:rPr>
              <a:t>http://www.rescuearcheo.ru/Fontanka_raskopkii_1.htm</a:t>
            </a:r>
            <a:endParaRPr lang="ru-RU" dirty="0" smtClean="0"/>
          </a:p>
          <a:p>
            <a:pPr lvl="0"/>
            <a:r>
              <a:rPr lang="ru-RU" u="sng" dirty="0" smtClean="0">
                <a:hlinkClick r:id="rId24"/>
              </a:rPr>
              <a:t>http://ru.wikipedia.org/wiki/%CA%F3%ED%F1%F2%EA%E0%EC%E5%F0%E0</a:t>
            </a:r>
            <a:endParaRPr lang="ru-RU" dirty="0" smtClean="0"/>
          </a:p>
          <a:p>
            <a:pPr lvl="0"/>
            <a:r>
              <a:rPr lang="ru-RU" u="sng" dirty="0" smtClean="0">
                <a:hlinkClick r:id="rId25"/>
              </a:rPr>
              <a:t>http://www.kidstaff.com.ua/tema-1434701.html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6"/>
              </a:rPr>
              <a:t>http://fotki.yandex.ru/users/lidakolk/view/258129/</a:t>
            </a:r>
            <a:endParaRPr lang="ru-RU" dirty="0" smtClean="0"/>
          </a:p>
          <a:p>
            <a:pPr lvl="0"/>
            <a:r>
              <a:rPr lang="ru-RU" u="sng" dirty="0" smtClean="0">
                <a:hlinkClick r:id="rId27"/>
              </a:rPr>
              <a:t>http://www.avito.ru/items/sankt-peterburg_bytovaya_tehnika_raritetnaya_shvejnaya_mashina_zinger_germaniya_30130798</a:t>
            </a:r>
            <a:endParaRPr lang="ru-RU" dirty="0" smtClean="0"/>
          </a:p>
          <a:p>
            <a:pPr lvl="0"/>
            <a:r>
              <a:rPr lang="ru-RU" u="sng" dirty="0" smtClean="0">
                <a:hlinkClick r:id="rId28"/>
              </a:rPr>
              <a:t>http://www.aladean.com/antique-reproduction-products.htm</a:t>
            </a:r>
            <a:endParaRPr lang="ru-RU" dirty="0" smtClean="0"/>
          </a:p>
          <a:p>
            <a:pPr lvl="0"/>
            <a:r>
              <a:rPr lang="ru-RU" u="sng" dirty="0" smtClean="0">
                <a:hlinkClick r:id="rId29"/>
              </a:rPr>
              <a:t>http://osinform.ru/14320-jetnograficheskijj-prazdnik-nasledie-predkov.html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0"/>
              </a:rPr>
              <a:t>http://market.rbc.ua/ua/knyzhky/mystecztvo-ta-kultura/obrazotvorche-mystecztvo/price-up/p14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1954381_1280088948_oldpaper1_cop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1030496"/>
            <a:ext cx="4318523" cy="5827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Что такое история?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e26a4a26ffb3245efd507cf74911f8b1_0_500_0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652120" y="2420888"/>
            <a:ext cx="1766915" cy="238772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988840"/>
            <a:ext cx="4042792" cy="3960440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«История»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очень древнее </a:t>
            </a:r>
          </a:p>
          <a:p>
            <a:pPr algn="ctr">
              <a:buNone/>
            </a:pPr>
            <a:r>
              <a:rPr lang="ru-RU" dirty="0" smtClean="0"/>
              <a:t>слово. В переводе </a:t>
            </a:r>
          </a:p>
          <a:p>
            <a:pPr algn="ctr">
              <a:buNone/>
            </a:pPr>
            <a:r>
              <a:rPr lang="ru-RU" dirty="0" smtClean="0"/>
              <a:t>с греческого языка </a:t>
            </a:r>
          </a:p>
          <a:p>
            <a:pPr algn="ctr">
              <a:buNone/>
            </a:pPr>
            <a:r>
              <a:rPr lang="ru-RU" dirty="0" smtClean="0"/>
              <a:t>оно означает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</a:rPr>
              <a:t>«исследование,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</a:rPr>
              <a:t>рассказ о событиях прошлого»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60769295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83568" y="1916832"/>
            <a:ext cx="358510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483768" y="476672"/>
            <a:ext cx="6336704" cy="165618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История</a:t>
            </a:r>
            <a:r>
              <a:rPr lang="ru-RU" dirty="0" smtClean="0">
                <a:solidFill>
                  <a:srgbClr val="0000FF"/>
                </a:solidFill>
              </a:rPr>
              <a:t>    </a:t>
            </a:r>
            <a:r>
              <a:rPr lang="ru-RU" dirty="0" smtClean="0"/>
              <a:t>– совокупность наук, изучающих  прошлое </a:t>
            </a:r>
          </a:p>
          <a:p>
            <a:pPr algn="ctr">
              <a:buNone/>
            </a:pPr>
            <a:r>
              <a:rPr lang="ru-RU" dirty="0" smtClean="0"/>
              <a:t>человеческого общества.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924944"/>
            <a:ext cx="5184576" cy="353943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C0099"/>
                </a:solidFill>
                <a:cs typeface="Calibri" pitchFamily="34" charset="0"/>
              </a:rPr>
              <a:t>Историк</a:t>
            </a:r>
            <a:r>
              <a:rPr lang="ru-RU" sz="2800" dirty="0" smtClean="0">
                <a:cs typeface="Calibri" pitchFamily="34" charset="0"/>
              </a:rPr>
              <a:t> – это учёный. Историки изучают прошлое человечества. Основной работой историков является сбор и исследование исторической информации, работа с архивными материалами и документами. </a:t>
            </a:r>
            <a:endParaRPr lang="ru-RU" sz="2800" dirty="0">
              <a:cs typeface="Calibri" pitchFamily="34" charset="0"/>
            </a:endParaRPr>
          </a:p>
        </p:txBody>
      </p:sp>
      <p:pic>
        <p:nvPicPr>
          <p:cNvPr id="12" name="Содержимое 11" descr="6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355932" y="2636912"/>
            <a:ext cx="3279964" cy="3858782"/>
          </a:xfrm>
        </p:spPr>
      </p:pic>
      <p:pic>
        <p:nvPicPr>
          <p:cNvPr id="5" name="Рисунок 4" descr="10317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20682"/>
            <a:ext cx="2088232" cy="27042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6237312"/>
            <a:ext cx="272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</a:rPr>
              <a:t>Муза истории Клио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365104"/>
            <a:ext cx="8363272" cy="2232248"/>
          </a:xfrm>
          <a:blipFill>
            <a:blip r:embed="rId3" cstate="screen"/>
            <a:stretch>
              <a:fillRect/>
            </a:stretch>
          </a:blipFill>
          <a:effectLst>
            <a:softEdge rad="635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u="sng" dirty="0" smtClean="0">
                <a:solidFill>
                  <a:srgbClr val="FF0000"/>
                </a:solidFill>
              </a:rPr>
              <a:t>Архив</a:t>
            </a:r>
            <a:r>
              <a:rPr lang="ru-RU" dirty="0" smtClean="0"/>
              <a:t> – это хранилище документов. Архивы </a:t>
            </a:r>
            <a:r>
              <a:rPr lang="ru-RU" dirty="0" err="1" smtClean="0"/>
              <a:t>по-явились</a:t>
            </a:r>
            <a:r>
              <a:rPr lang="ru-RU" dirty="0" smtClean="0"/>
              <a:t> у людей с возникновением </a:t>
            </a:r>
            <a:r>
              <a:rPr lang="ru-RU" dirty="0" err="1" smtClean="0"/>
              <a:t>письменнос-ти</a:t>
            </a:r>
            <a:r>
              <a:rPr lang="ru-RU" dirty="0" smtClean="0"/>
              <a:t>. Древнейшие архивы – это хранилища </a:t>
            </a:r>
            <a:r>
              <a:rPr lang="ru-RU" dirty="0" err="1" smtClean="0"/>
              <a:t>глиня-ных</a:t>
            </a:r>
            <a:r>
              <a:rPr lang="ru-RU" dirty="0" smtClean="0"/>
              <a:t> табличек, которые обнаружили археологи при раскопках древних городов.</a:t>
            </a:r>
            <a:endParaRPr lang="ru-RU" dirty="0"/>
          </a:p>
        </p:txBody>
      </p:sp>
      <p:pic>
        <p:nvPicPr>
          <p:cNvPr id="13" name="Рисунок 12" descr="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404664"/>
            <a:ext cx="2926528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 descr="7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67651" y="332656"/>
            <a:ext cx="2352821" cy="34289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1340768"/>
            <a:ext cx="4762164" cy="322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Исторические источники  - 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25144"/>
            <a:ext cx="8496944" cy="181588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это всё то, что может рассказать нам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 прошлом людей. Исторические  источники учёные делят на группы: </a:t>
            </a:r>
            <a:r>
              <a:rPr lang="ru-RU" sz="2800" b="1" i="1" dirty="0" smtClean="0">
                <a:solidFill>
                  <a:srgbClr val="FF0000"/>
                </a:solidFill>
              </a:rPr>
              <a:t>вещественные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smtClean="0">
                <a:solidFill>
                  <a:srgbClr val="0000FF"/>
                </a:solidFill>
              </a:rPr>
              <a:t>устные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smtClean="0">
                <a:solidFill>
                  <a:srgbClr val="CC0099"/>
                </a:solidFill>
              </a:rPr>
              <a:t>письменные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smtClean="0">
                <a:solidFill>
                  <a:srgbClr val="006600"/>
                </a:solidFill>
              </a:rPr>
              <a:t>произведения искусства</a:t>
            </a:r>
            <a:r>
              <a:rPr lang="ru-RU" sz="2800" dirty="0" smtClean="0">
                <a:solidFill>
                  <a:schemeClr val="tx1"/>
                </a:solidFill>
              </a:rPr>
              <a:t> и другие.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1" name="Рисунок 30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1340768"/>
            <a:ext cx="2665479" cy="3198574"/>
          </a:xfrm>
          <a:prstGeom prst="rect">
            <a:avLst/>
          </a:prstGeom>
        </p:spPr>
      </p:pic>
      <p:pic>
        <p:nvPicPr>
          <p:cNvPr id="32" name="Рисунок 31" descr="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1412776"/>
            <a:ext cx="3141727" cy="3168352"/>
          </a:xfrm>
          <a:prstGeom prst="rect">
            <a:avLst/>
          </a:prstGeom>
        </p:spPr>
      </p:pic>
      <p:pic>
        <p:nvPicPr>
          <p:cNvPr id="33" name="Рисунок 32" descr="Рисунок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0232" y="1268760"/>
            <a:ext cx="1741165" cy="3380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Вещественные   источники</a:t>
            </a:r>
            <a:endParaRPr lang="ru-RU" sz="5400" dirty="0"/>
          </a:p>
        </p:txBody>
      </p:sp>
      <p:pic>
        <p:nvPicPr>
          <p:cNvPr id="11" name="Содержимое 10" descr="e26a4a26ffb3245efd507cf74911f8b1_0_500_0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868144" y="2060848"/>
            <a:ext cx="1910493" cy="2581747"/>
          </a:xfrm>
        </p:spPr>
      </p:pic>
      <p:sp>
        <p:nvSpPr>
          <p:cNvPr id="12" name="TextBox 11"/>
          <p:cNvSpPr txBox="1"/>
          <p:nvPr/>
        </p:nvSpPr>
        <p:spPr>
          <a:xfrm>
            <a:off x="5436096" y="1844824"/>
            <a:ext cx="3312368" cy="4111704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Жилища</a:t>
            </a:r>
          </a:p>
          <a:p>
            <a:pPr algn="ctr"/>
            <a:r>
              <a:rPr lang="ru-RU" sz="2800" dirty="0" smtClean="0"/>
              <a:t>Орудия труда</a:t>
            </a:r>
          </a:p>
          <a:p>
            <a:pPr algn="ctr"/>
            <a:r>
              <a:rPr lang="ru-RU" sz="2800" dirty="0" smtClean="0"/>
              <a:t>Предметы быта</a:t>
            </a:r>
          </a:p>
          <a:p>
            <a:pPr algn="ctr"/>
            <a:r>
              <a:rPr lang="ru-RU" sz="2800" dirty="0" smtClean="0"/>
              <a:t>Одежда</a:t>
            </a:r>
          </a:p>
          <a:p>
            <a:pPr algn="ctr"/>
            <a:r>
              <a:rPr lang="ru-RU" sz="2800" dirty="0" smtClean="0"/>
              <a:t>Украшения</a:t>
            </a:r>
          </a:p>
          <a:p>
            <a:pPr algn="ctr"/>
            <a:r>
              <a:rPr lang="ru-RU" sz="2800" dirty="0" smtClean="0"/>
              <a:t>Монеты</a:t>
            </a:r>
          </a:p>
          <a:p>
            <a:pPr algn="ctr"/>
            <a:r>
              <a:rPr lang="ru-RU" sz="2800" dirty="0" smtClean="0"/>
              <a:t>Оружие</a:t>
            </a:r>
          </a:p>
          <a:p>
            <a:pPr algn="ctr"/>
            <a:r>
              <a:rPr lang="ru-RU" sz="2800" dirty="0" smtClean="0"/>
              <a:t>Посуда</a:t>
            </a:r>
          </a:p>
          <a:p>
            <a:endParaRPr lang="ru-RU" dirty="0"/>
          </a:p>
        </p:txBody>
      </p:sp>
      <p:pic>
        <p:nvPicPr>
          <p:cNvPr id="15" name="Рисунок 14" descr="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5085184"/>
            <a:ext cx="3424667" cy="1561648"/>
          </a:xfrm>
          <a:prstGeom prst="rect">
            <a:avLst/>
          </a:prstGeom>
        </p:spPr>
      </p:pic>
      <p:pic>
        <p:nvPicPr>
          <p:cNvPr id="16" name="Рисунок 15" descr="0012-013-Predmety-byta-slavjan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2852936"/>
            <a:ext cx="2880320" cy="2110769"/>
          </a:xfrm>
          <a:prstGeom prst="rect">
            <a:avLst/>
          </a:prstGeom>
        </p:spPr>
      </p:pic>
      <p:pic>
        <p:nvPicPr>
          <p:cNvPr id="18" name="Рисунок 17" descr="1313091981_cartoon-school-child-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31640" y="1556792"/>
            <a:ext cx="2121042" cy="4365104"/>
          </a:xfrm>
          <a:prstGeom prst="rect">
            <a:avLst/>
          </a:prstGeom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5182" y="1340767"/>
            <a:ext cx="1098546" cy="1656185"/>
          </a:xfrm>
          <a:prstGeom prst="rect">
            <a:avLst/>
          </a:prstGeom>
        </p:spPr>
      </p:pic>
      <p:pic>
        <p:nvPicPr>
          <p:cNvPr id="21" name="Рисунок 20" descr="Рисунок6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843808" y="1268760"/>
            <a:ext cx="1872208" cy="2727452"/>
          </a:xfrm>
          <a:prstGeom prst="rect">
            <a:avLst/>
          </a:prstGeom>
        </p:spPr>
      </p:pic>
      <p:pic>
        <p:nvPicPr>
          <p:cNvPr id="14" name="Рисунок 13" descr="16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555776" y="3933056"/>
            <a:ext cx="268291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Устные   источники</a:t>
            </a:r>
            <a:endParaRPr lang="ru-RU" sz="5400" dirty="0"/>
          </a:p>
        </p:txBody>
      </p:sp>
      <p:pic>
        <p:nvPicPr>
          <p:cNvPr id="6" name="Содержимое 5" descr="e26a4a26ffb3245efd507cf74911f8b1_0_500_0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580112" y="2204864"/>
            <a:ext cx="2102473" cy="2841179"/>
          </a:xfrm>
        </p:spPr>
      </p:pic>
      <p:sp>
        <p:nvSpPr>
          <p:cNvPr id="5" name="TextBox 4"/>
          <p:cNvSpPr txBox="1"/>
          <p:nvPr/>
        </p:nvSpPr>
        <p:spPr>
          <a:xfrm>
            <a:off x="5292080" y="1693560"/>
            <a:ext cx="3312368" cy="4111704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Легенды</a:t>
            </a:r>
          </a:p>
          <a:p>
            <a:pPr algn="ctr"/>
            <a:r>
              <a:rPr lang="ru-RU" sz="2800" dirty="0" smtClean="0"/>
              <a:t>Былины</a:t>
            </a:r>
          </a:p>
          <a:p>
            <a:pPr algn="ctr"/>
            <a:r>
              <a:rPr lang="ru-RU" sz="2800" dirty="0" smtClean="0"/>
              <a:t>Сказания</a:t>
            </a:r>
          </a:p>
          <a:p>
            <a:pPr algn="ctr"/>
            <a:r>
              <a:rPr lang="ru-RU" sz="2800" dirty="0" smtClean="0"/>
              <a:t>Мифы</a:t>
            </a:r>
          </a:p>
          <a:p>
            <a:pPr algn="ctr"/>
            <a:r>
              <a:rPr lang="ru-RU" sz="2800" dirty="0" smtClean="0"/>
              <a:t>Песни</a:t>
            </a:r>
          </a:p>
          <a:p>
            <a:pPr algn="ctr"/>
            <a:r>
              <a:rPr lang="ru-RU" sz="2800" dirty="0" smtClean="0"/>
              <a:t>Обряды</a:t>
            </a:r>
          </a:p>
          <a:p>
            <a:pPr algn="ctr"/>
            <a:r>
              <a:rPr lang="ru-RU" sz="2800" dirty="0" smtClean="0"/>
              <a:t>Пословицы</a:t>
            </a:r>
          </a:p>
          <a:p>
            <a:pPr algn="ctr"/>
            <a:r>
              <a:rPr lang="ru-RU" sz="2800" dirty="0" smtClean="0"/>
              <a:t>Поговорки</a:t>
            </a:r>
          </a:p>
          <a:p>
            <a:endParaRPr lang="ru-RU" dirty="0"/>
          </a:p>
        </p:txBody>
      </p:sp>
      <p:pic>
        <p:nvPicPr>
          <p:cNvPr id="7" name="Рисунок 6" descr="1313091909_cartoon-school-child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115616" y="1340768"/>
            <a:ext cx="2376264" cy="4714506"/>
          </a:xfrm>
          <a:prstGeom prst="rect">
            <a:avLst/>
          </a:prstGeom>
        </p:spPr>
      </p:pic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67544" y="1077439"/>
            <a:ext cx="1872208" cy="2423569"/>
          </a:xfrm>
          <a:prstGeom prst="rect">
            <a:avLst/>
          </a:prstGeom>
        </p:spPr>
      </p:pic>
      <p:pic>
        <p:nvPicPr>
          <p:cNvPr id="9" name="Рисунок 8" descr="1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43808" y="3717032"/>
            <a:ext cx="1872208" cy="2738146"/>
          </a:xfrm>
          <a:prstGeom prst="rect">
            <a:avLst/>
          </a:prstGeom>
        </p:spPr>
      </p:pic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7544" y="3717032"/>
            <a:ext cx="2016224" cy="2798025"/>
          </a:xfrm>
          <a:prstGeom prst="rect">
            <a:avLst/>
          </a:prstGeom>
        </p:spPr>
      </p:pic>
      <p:pic>
        <p:nvPicPr>
          <p:cNvPr id="12" name="Рисунок 11" descr="19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2915816" y="1124744"/>
            <a:ext cx="1872208" cy="267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Письменные  источники</a:t>
            </a:r>
            <a:endParaRPr lang="ru-RU" sz="5400" dirty="0"/>
          </a:p>
        </p:txBody>
      </p:sp>
      <p:pic>
        <p:nvPicPr>
          <p:cNvPr id="6" name="Рисунок 5" descr="Cartoon school child (4)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628800"/>
            <a:ext cx="2161832" cy="4499360"/>
          </a:xfrm>
          <a:prstGeom prst="rect">
            <a:avLst/>
          </a:prstGeom>
        </p:spPr>
      </p:pic>
      <p:pic>
        <p:nvPicPr>
          <p:cNvPr id="7" name="Рисунок 6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6136" y="2204864"/>
            <a:ext cx="2135126" cy="2885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557248"/>
            <a:ext cx="3528392" cy="4104000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Летописи</a:t>
            </a:r>
          </a:p>
          <a:p>
            <a:pPr algn="ctr"/>
            <a:r>
              <a:rPr lang="ru-RU" sz="2800" dirty="0" smtClean="0"/>
              <a:t>Папирус</a:t>
            </a:r>
          </a:p>
          <a:p>
            <a:pPr algn="ctr"/>
            <a:r>
              <a:rPr lang="ru-RU" sz="2800" dirty="0" smtClean="0"/>
              <a:t>Книги</a:t>
            </a:r>
          </a:p>
          <a:p>
            <a:pPr algn="ctr"/>
            <a:r>
              <a:rPr lang="ru-RU" sz="2800" dirty="0" smtClean="0"/>
              <a:t>Указы</a:t>
            </a:r>
          </a:p>
          <a:p>
            <a:pPr algn="ctr"/>
            <a:r>
              <a:rPr lang="ru-RU" sz="2800" dirty="0" smtClean="0"/>
              <a:t>Хроники</a:t>
            </a:r>
          </a:p>
          <a:p>
            <a:pPr algn="ctr"/>
            <a:r>
              <a:rPr lang="ru-RU" sz="2800" dirty="0" smtClean="0"/>
              <a:t>Газеты</a:t>
            </a:r>
          </a:p>
          <a:p>
            <a:pPr algn="ctr"/>
            <a:r>
              <a:rPr lang="ru-RU" sz="2800" dirty="0" smtClean="0"/>
              <a:t>Исторические</a:t>
            </a:r>
          </a:p>
          <a:p>
            <a:pPr algn="ctr"/>
            <a:r>
              <a:rPr lang="ru-RU" sz="2800" dirty="0" smtClean="0"/>
              <a:t>сочинения</a:t>
            </a:r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1772816"/>
            <a:ext cx="2016224" cy="3511305"/>
          </a:xfrm>
          <a:prstGeom prst="rect">
            <a:avLst/>
          </a:prstGeom>
        </p:spPr>
      </p:pic>
      <p:pic>
        <p:nvPicPr>
          <p:cNvPr id="9" name="Рисунок 8" descr="Рисунок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27784" y="1772816"/>
            <a:ext cx="1879552" cy="364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Многие исторические источники были      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обнаружены благодаря археологии.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521352"/>
            <a:ext cx="4824536" cy="5076000"/>
          </a:xfrm>
          <a:blipFill>
            <a:blip r:embed="rId2" cstate="screen"/>
            <a:stretch>
              <a:fillRect/>
            </a:stretch>
          </a:blipFill>
          <a:effectLst>
            <a:softEdge rad="1270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Архео</a:t>
            </a:r>
            <a:r>
              <a:rPr lang="ru-RU" dirty="0" smtClean="0"/>
              <a:t>» (греч.) – древний. </a:t>
            </a:r>
            <a:r>
              <a:rPr lang="ru-RU" b="1" i="1" u="sng" dirty="0" smtClean="0">
                <a:solidFill>
                  <a:srgbClr val="C00000"/>
                </a:solidFill>
              </a:rPr>
              <a:t>Археология</a:t>
            </a:r>
            <a:r>
              <a:rPr lang="ru-RU" dirty="0" smtClean="0"/>
              <a:t> – наука, которая узнаёт о прошлом, изучая древние предметы, сооружения. Свои удивительные находки учёные-археологи выкапывают из земли. Поэтому археологию иногда в шутку называют историей, вооружённой лопатой.</a:t>
            </a:r>
            <a:endParaRPr lang="ru-RU" dirty="0"/>
          </a:p>
        </p:txBody>
      </p:sp>
      <p:pic>
        <p:nvPicPr>
          <p:cNvPr id="7" name="Содержимое 6" descr="23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-72008" y="1556792"/>
            <a:ext cx="5076056" cy="4365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354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2_Тема Office</vt:lpstr>
      <vt:lpstr>Мир глазами историка</vt:lpstr>
      <vt:lpstr>Что такое история?</vt:lpstr>
      <vt:lpstr>Слайд 3</vt:lpstr>
      <vt:lpstr>Слайд 4</vt:lpstr>
      <vt:lpstr>      Исторические источники  -   </vt:lpstr>
      <vt:lpstr>   Вещественные   источники</vt:lpstr>
      <vt:lpstr>   Устные   источники</vt:lpstr>
      <vt:lpstr>Письменные  источники</vt:lpstr>
      <vt:lpstr>       Многие исторические источники были                обнаружены благодаря археологии. </vt:lpstr>
      <vt:lpstr>Слайд 10</vt:lpstr>
      <vt:lpstr>Слайд 11</vt:lpstr>
      <vt:lpstr>Слайд 12</vt:lpstr>
      <vt:lpstr>Слайд 13</vt:lpstr>
      <vt:lpstr>Подведём итоги:</vt:lpstr>
      <vt:lpstr>Источники: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15</cp:revision>
  <dcterms:created xsi:type="dcterms:W3CDTF">2012-06-28T03:34:43Z</dcterms:created>
  <dcterms:modified xsi:type="dcterms:W3CDTF">2012-06-28T15:19:43Z</dcterms:modified>
</cp:coreProperties>
</file>