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71" r:id="rId2"/>
    <p:sldId id="256" r:id="rId3"/>
    <p:sldId id="258" r:id="rId4"/>
    <p:sldId id="263" r:id="rId5"/>
    <p:sldId id="259" r:id="rId6"/>
    <p:sldId id="260" r:id="rId7"/>
    <p:sldId id="269" r:id="rId8"/>
    <p:sldId id="262" r:id="rId9"/>
    <p:sldId id="265" r:id="rId10"/>
    <p:sldId id="268" r:id="rId11"/>
    <p:sldId id="270" r:id="rId12"/>
    <p:sldId id="257" r:id="rId13"/>
    <p:sldId id="272" r:id="rId1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99"/>
    <a:srgbClr val="9900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55" d="100"/>
          <a:sy n="55" d="100"/>
        </p:scale>
        <p:origin x="-9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35B2E-BA1C-4E0A-B9A3-102B8093C12D}" type="datetimeFigureOut">
              <a:rPr lang="ru-RU" smtClean="0"/>
              <a:pPr/>
              <a:t>16.09.2011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8AE0F-9982-414B-A637-A4D215F4F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AE0F-9982-414B-A637-A4D215F4F7A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018BD-C94F-461D-AF32-267272BB67D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64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5D192-B680-481B-8B7B-EC30D273B7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4E6A0-96DC-48BF-BCB5-06A8262171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10B0F-C6C8-403B-B5AC-B78434B76D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BA994-A112-4F43-BDF0-C5F5FACE14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2C28-E12E-46DE-8181-922AD482CE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48573-7286-4554-A49F-9C20E9CDDD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D0E15-ACA5-4FBD-A47E-C340C91626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363B1-066E-484C-9BF7-FCAF41C9D6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E3AF2-A3A9-4816-A5B3-B953B6DFFD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7629F-A18B-40B6-A5C9-73623952A4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EB709-9995-4E13-9899-121B5596D6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D3F88A-4AF4-40EB-A618-CA3F6E407D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home-sweet.ru/wp-content/uploads/2009/03/1822.jpg" TargetMode="External"/><Relationship Id="rId13" Type="http://schemas.openxmlformats.org/officeDocument/2006/relationships/hyperlink" Target="http://uaprom-image.s3.amazonaws.com/1759612_w640_h640_dsc01950.jpg" TargetMode="External"/><Relationship Id="rId18" Type="http://schemas.openxmlformats.org/officeDocument/2006/relationships/hyperlink" Target="http://artnow.ru/img/184000/184192.jpg" TargetMode="External"/><Relationship Id="rId3" Type="http://schemas.openxmlformats.org/officeDocument/2006/relationships/hyperlink" Target="http://www.panna.ru/shop/2272599252/" TargetMode="External"/><Relationship Id="rId7" Type="http://schemas.openxmlformats.org/officeDocument/2006/relationships/hyperlink" Target="http://school-collection.iv-edu.ru/catalog/res/000000be-1000-4ddd-ada9-4b0046974d8c/?from=000008fe-a000-4ddd-5ff6-510047601064&amp;" TargetMode="External"/><Relationship Id="rId12" Type="http://schemas.openxmlformats.org/officeDocument/2006/relationships/hyperlink" Target="http://cmapywka.ru/_ph/38/2/435618143.jpg" TargetMode="External"/><Relationship Id="rId17" Type="http://schemas.openxmlformats.org/officeDocument/2006/relationships/hyperlink" Target="http://img-fotki.yandex.ru/get/5604/marnat108.3b/0_567ca_16ca8e33_XL" TargetMode="External"/><Relationship Id="rId2" Type="http://schemas.openxmlformats.org/officeDocument/2006/relationships/hyperlink" Target="http://photoshopdesign.narod.ru/img/pattern/single/Tekstura_kovrovie_uzori.jpg" TargetMode="External"/><Relationship Id="rId16" Type="http://schemas.openxmlformats.org/officeDocument/2006/relationships/hyperlink" Target="http://tangha.km.ru/hgj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elementy_rastitelnogo_ornamenta.swf" TargetMode="External"/><Relationship Id="rId11" Type="http://schemas.openxmlformats.org/officeDocument/2006/relationships/hyperlink" Target="http://www.gzhel.ru/price.php?lev=detail&amp;sub=512" TargetMode="External"/><Relationship Id="rId5" Type="http://schemas.openxmlformats.org/officeDocument/2006/relationships/hyperlink" Target="http://www.panna.ru/shop/1585421002/" TargetMode="External"/><Relationship Id="rId15" Type="http://schemas.openxmlformats.org/officeDocument/2006/relationships/hyperlink" Target="http://www.greenmama.ru/forum_img/00/31/51/44.1.ornament_2006.JPG" TargetMode="External"/><Relationship Id="rId10" Type="http://schemas.openxmlformats.org/officeDocument/2006/relationships/hyperlink" Target="http://www.afisha.ru/article/seconds/" TargetMode="External"/><Relationship Id="rId4" Type="http://schemas.openxmlformats.org/officeDocument/2006/relationships/hyperlink" Target="http://www.panna.ru/shop/2503902822/" TargetMode="External"/><Relationship Id="rId9" Type="http://schemas.openxmlformats.org/officeDocument/2006/relationships/hyperlink" Target="http://cmapywka.ru/_ph/19/2/689238622.jpg" TargetMode="External"/><Relationship Id="rId14" Type="http://schemas.openxmlformats.org/officeDocument/2006/relationships/hyperlink" Target="http://hohloma.org/images/tovary/0033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allday.ru/uploads/posts/2008-12/1228247816_17.jpg" TargetMode="External"/><Relationship Id="rId13" Type="http://schemas.openxmlformats.org/officeDocument/2006/relationships/hyperlink" Target="http://img1.liveinternet.ru/images/attach/c/1/55/879/55879603_Prodolnuyy_ornament.jpg" TargetMode="External"/><Relationship Id="rId18" Type="http://schemas.openxmlformats.org/officeDocument/2006/relationships/hyperlink" Target="http://img-fotki.yandex.ru/get/4000/ivanpobeda.43/0_16893_6aa025f5_L.jpg" TargetMode="External"/><Relationship Id="rId3" Type="http://schemas.openxmlformats.org/officeDocument/2006/relationships/hyperlink" Target="http://www.rukodelie.net/vyshivka-ukrainskaja/art001p1.jpg" TargetMode="External"/><Relationship Id="rId7" Type="http://schemas.openxmlformats.org/officeDocument/2006/relationships/hyperlink" Target="http://allday.ru/uploads/posts/2008-12/1228247305_11.jpg" TargetMode="External"/><Relationship Id="rId12" Type="http://schemas.openxmlformats.org/officeDocument/2006/relationships/hyperlink" Target="http://www.doggiesecrets.com/DOGGIESECRETS/pattern34graphic.jpg" TargetMode="External"/><Relationship Id="rId17" Type="http://schemas.openxmlformats.org/officeDocument/2006/relationships/hyperlink" Target="http://img-fotki.yandex.ru/get/4000/ivanpobeda.43/0_16889_be3d7774_L.jpg" TargetMode="External"/><Relationship Id="rId2" Type="http://schemas.openxmlformats.org/officeDocument/2006/relationships/hyperlink" Target="http://animashky.ru/index/0-25?25-8" TargetMode="External"/><Relationship Id="rId16" Type="http://schemas.openxmlformats.org/officeDocument/2006/relationships/hyperlink" Target="http://img-fotki.yandex.ru/get/3906/ivanpobeda.43/0_168a4_b77082c5_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llday.ru/uploads/posts/2008-12/1228246839_3.jpg" TargetMode="External"/><Relationship Id="rId11" Type="http://schemas.openxmlformats.org/officeDocument/2006/relationships/hyperlink" Target="http://favim.com/orig/201105/19/colors-design-geometry-graphic-pattern-shapes-Favim.com-49854.jpg" TargetMode="External"/><Relationship Id="rId5" Type="http://schemas.openxmlformats.org/officeDocument/2006/relationships/hyperlink" Target="http://www.anaharsis.ru/ornam/228.htm" TargetMode="External"/><Relationship Id="rId15" Type="http://schemas.openxmlformats.org/officeDocument/2006/relationships/hyperlink" Target="http://img-fotki.yandex.ru/get/4003/ivanpobeda.43/0_1689d_62032a01_L.jpg" TargetMode="External"/><Relationship Id="rId10" Type="http://schemas.openxmlformats.org/officeDocument/2006/relationships/hyperlink" Target="http://allday.ru/uploads/posts/2008-12/1228247099_9.jpg" TargetMode="External"/><Relationship Id="rId19" Type="http://schemas.openxmlformats.org/officeDocument/2006/relationships/hyperlink" Target="http://img-fotki.yandex.ru/get/4006/ivanpobeda.43/0_168a1_266477a0_L.jpg" TargetMode="External"/><Relationship Id="rId4" Type="http://schemas.openxmlformats.org/officeDocument/2006/relationships/hyperlink" Target="http://www.rukodelie.net/vyshivka-ukrainskaja/art001p3.jpg" TargetMode="External"/><Relationship Id="rId9" Type="http://schemas.openxmlformats.org/officeDocument/2006/relationships/hyperlink" Target="http://allday.ru/uploads/posts/2008-12/1228247552_15.jpg" TargetMode="External"/><Relationship Id="rId14" Type="http://schemas.openxmlformats.org/officeDocument/2006/relationships/hyperlink" Target="http://images2.layoutsparks.com/1/76731/life-short-checks-pattern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elementy_rastitelnogo_ornamenta.sw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285720" y="5715016"/>
            <a:ext cx="8572560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©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 Narrow" pitchFamily="34" charset="0"/>
                <a:ea typeface="+mn-ea"/>
                <a:cs typeface="Arial" charset="0"/>
              </a:rPr>
              <a:t>Беленькая Людмила Владимировна,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 Narrow" pitchFamily="34" charset="0"/>
                <a:ea typeface="+mn-ea"/>
                <a:cs typeface="Arial" charset="0"/>
              </a:rPr>
              <a:t>учитель ИЗО, МХК и черчения МБОУ СОШ №17 г.Красноярска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214554"/>
            <a:ext cx="828680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Тема: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Что такое узор?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Система уроков: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Узоры, которые создали люди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endParaRPr>
          </a:p>
          <a:p>
            <a:pPr lvl="0" eaLnBrk="0" hangingPunct="0"/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Место урока в программе: 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12 урок 2 четверти </a:t>
            </a:r>
          </a:p>
          <a:p>
            <a:pPr lvl="0" eaLnBrk="0" hangingPunct="0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Жизнь прекрасна. Ты изображаешь. Знакомство с Мастером украшения»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" name="Рисунок 4" descr="logotip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242036" y="428605"/>
            <a:ext cx="1515990" cy="1000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9" y="428604"/>
            <a:ext cx="6500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Программа по изобразительному искусству под редакцией Б.М. </a:t>
            </a:r>
            <a:r>
              <a:rPr lang="ru-RU" sz="2800" b="1" dirty="0" err="1" smtClean="0">
                <a:solidFill>
                  <a:srgbClr val="C00000"/>
                </a:solidFill>
                <a:latin typeface="Arial Narrow" pitchFamily="34" charset="0"/>
              </a:rPr>
              <a:t>Неменского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для 1 класса</a:t>
            </a:r>
            <a:endParaRPr lang="ru-RU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571500"/>
            <a:ext cx="81439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Люди украшают </a:t>
            </a:r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свои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вещи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узорами.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Почему?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3714752"/>
            <a:ext cx="77867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Чтобы вещи стали нарядными и красивыми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01420" y="714356"/>
            <a:ext cx="7643866" cy="5509200"/>
          </a:xfrm>
          <a:prstGeom prst="rect">
            <a:avLst/>
          </a:prstGeom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Arial Narrow" pitchFamily="34" charset="0"/>
              </a:rPr>
              <a:t>Представьте себе, что вы художники на фабрике по изготовлению детских стульчиков. Вам поручили придумать украшение для сидения. В центре может быть цветок или птичка, а по краям – орнамент из линий, крестиков, кружочков, квадратиков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ла\Desktop\что такое узор 1 класс\1 орнамен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Мила\Desktop\что такое узор 1 класс\сказ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4" descr="C:\Users\Мила\Desktop\что такое узор 1 класс\пти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Мила\Desktop\что такое узор 1 класс\цвет1.jpg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C:\Users\Мила\Desktop\что такое узор 1 класс\мин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526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428596" y="428604"/>
            <a:ext cx="828675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</a:rPr>
              <a:t>Информационные источники:</a:t>
            </a:r>
          </a:p>
          <a:p>
            <a:r>
              <a:rPr lang="ru-RU" dirty="0">
                <a:solidFill>
                  <a:srgbClr val="0070C0"/>
                </a:solidFill>
                <a:latin typeface="Arial Narrow" pitchFamily="34" charset="0"/>
              </a:rPr>
              <a:t>Изобразительное искусство. 1 класс: поурочные планы по учебнику </a:t>
            </a:r>
            <a:r>
              <a:rPr lang="ru-RU" dirty="0" err="1">
                <a:solidFill>
                  <a:srgbClr val="0070C0"/>
                </a:solidFill>
                <a:latin typeface="Arial Narrow" pitchFamily="34" charset="0"/>
              </a:rPr>
              <a:t>Л.А.Неменской</a:t>
            </a:r>
            <a:r>
              <a:rPr lang="ru-RU" dirty="0">
                <a:solidFill>
                  <a:srgbClr val="0070C0"/>
                </a:solidFill>
                <a:latin typeface="Arial Narrow" pitchFamily="34" charset="0"/>
              </a:rPr>
              <a:t> «Искусство и ты» / авт.-сост. И.В.Федотова. – Волгоград: Учитель, 2006.</a:t>
            </a:r>
          </a:p>
          <a:p>
            <a:r>
              <a:rPr lang="ru-RU" dirty="0">
                <a:solidFill>
                  <a:srgbClr val="0070C0"/>
                </a:solidFill>
                <a:latin typeface="Arial Narrow" pitchFamily="34" charset="0"/>
              </a:rPr>
              <a:t>Слайд </a:t>
            </a:r>
            <a: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  <a:t>2. </a:t>
            </a:r>
            <a:r>
              <a:rPr lang="ru-RU" dirty="0">
                <a:solidFill>
                  <a:srgbClr val="0070C0"/>
                </a:solidFill>
                <a:latin typeface="Arial Narrow" pitchFamily="34" charset="0"/>
              </a:rPr>
              <a:t>Узор </a:t>
            </a:r>
            <a:r>
              <a:rPr lang="en-US" dirty="0">
                <a:latin typeface="Arial Narrow" pitchFamily="34" charset="0"/>
                <a:hlinkClick r:id="rId2"/>
              </a:rPr>
              <a:t>http://photoshopdesign.narod.ru/img/pattern/single/Tekstura_kovrovie_uzori.jpg</a:t>
            </a:r>
            <a:endParaRPr lang="ru-RU" dirty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Arial Narrow" pitchFamily="34" charset="0"/>
              </a:rPr>
              <a:t>Слайд </a:t>
            </a:r>
            <a: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  <a:t>3. </a:t>
            </a:r>
            <a:r>
              <a:rPr lang="ru-RU" dirty="0">
                <a:solidFill>
                  <a:srgbClr val="0070C0"/>
                </a:solidFill>
                <a:latin typeface="Arial Narrow" pitchFamily="34" charset="0"/>
              </a:rPr>
              <a:t>Узоры </a:t>
            </a:r>
            <a:r>
              <a:rPr lang="en-US" dirty="0">
                <a:solidFill>
                  <a:srgbClr val="0070C0"/>
                </a:solidFill>
                <a:latin typeface="Arial Narrow" pitchFamily="34" charset="0"/>
                <a:hlinkClick r:id="rId3"/>
              </a:rPr>
              <a:t>http://www.panna.ru/shop/2272599252/</a:t>
            </a:r>
            <a:endParaRPr lang="ru-RU" dirty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Arial Narrow" pitchFamily="34" charset="0"/>
                <a:hlinkClick r:id="rId4"/>
              </a:rPr>
              <a:t>http://www.panna.ru/shop/2503902822/</a:t>
            </a:r>
            <a:endParaRPr lang="ru-RU" dirty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Arial Narrow" pitchFamily="34" charset="0"/>
                <a:hlinkClick r:id="rId5"/>
              </a:rPr>
              <a:t>http://www.panna.ru/shop/1585421002/</a:t>
            </a:r>
            <a:endParaRPr lang="ru-RU" dirty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Arial Narrow" pitchFamily="34" charset="0"/>
              </a:rPr>
              <a:t>Слайд </a:t>
            </a:r>
            <a: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  <a:t>4. </a:t>
            </a:r>
            <a:r>
              <a:rPr lang="ru-RU" dirty="0" smtClean="0">
                <a:solidFill>
                  <a:srgbClr val="0070C0"/>
                </a:solidFill>
                <a:latin typeface="Arial Narrow" pitchFamily="34" charset="0"/>
                <a:hlinkClick r:id="rId6" action="ppaction://hlinkfile"/>
              </a:rPr>
              <a:t>Ролик «Элементы растительного орнамента»</a:t>
            </a:r>
            <a: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Narrow" pitchFamily="34" charset="0"/>
                <a:hlinkClick r:id="rId7"/>
              </a:rPr>
              <a:t>http://school-collection.iv-edu.ru/catalog/res/000000be-1000-4ddd-ada9-4b0046974d8c/?from=000008fe-a000-4ddd-5ff6-510047601064&amp;</a:t>
            </a:r>
            <a:endParaRPr lang="ru-RU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  <a:t>Слайд 5. Покрывало </a:t>
            </a:r>
            <a:r>
              <a:rPr lang="en-US" dirty="0">
                <a:solidFill>
                  <a:srgbClr val="0070C0"/>
                </a:solidFill>
                <a:latin typeface="Arial Narrow" pitchFamily="34" charset="0"/>
                <a:hlinkClick r:id="rId8"/>
              </a:rPr>
              <a:t>http://home-sweet.ru/wp-content/uploads/2009/03/1822.jpg</a:t>
            </a:r>
            <a:endParaRPr lang="ru-RU" dirty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Arial Narrow" pitchFamily="34" charset="0"/>
              </a:rPr>
              <a:t>Варежки </a:t>
            </a:r>
            <a:r>
              <a:rPr lang="en-US" dirty="0">
                <a:latin typeface="Arial Narrow" pitchFamily="34" charset="0"/>
                <a:hlinkClick r:id="rId9"/>
              </a:rPr>
              <a:t>http://cmapywka.ru/_ph/19/2/689238622.jpg</a:t>
            </a:r>
            <a:endParaRPr lang="ru-RU" dirty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Arial Narrow" pitchFamily="34" charset="0"/>
              </a:rPr>
              <a:t>Свитер </a:t>
            </a:r>
            <a:r>
              <a:rPr lang="en-US" dirty="0">
                <a:solidFill>
                  <a:srgbClr val="0070C0"/>
                </a:solidFill>
                <a:latin typeface="Arial Narrow" pitchFamily="34" charset="0"/>
                <a:hlinkClick r:id="rId10"/>
              </a:rPr>
              <a:t>http://www.afisha.ru/article/seconds/</a:t>
            </a:r>
            <a:endParaRPr lang="ru-RU" dirty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Arial Narrow" pitchFamily="34" charset="0"/>
              </a:rPr>
              <a:t>Гжель </a:t>
            </a:r>
            <a:r>
              <a:rPr lang="en-US" dirty="0">
                <a:solidFill>
                  <a:srgbClr val="0070C0"/>
                </a:solidFill>
                <a:latin typeface="Arial Narrow" pitchFamily="34" charset="0"/>
                <a:hlinkClick r:id="rId11"/>
              </a:rPr>
              <a:t>http://www.gzhel.ru/price.php?lev=detail&amp;sub=512</a:t>
            </a:r>
            <a:endParaRPr lang="ru-RU" dirty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Arial Narrow" pitchFamily="34" charset="0"/>
              </a:rPr>
              <a:t>Валенки </a:t>
            </a:r>
            <a:r>
              <a:rPr lang="en-US" dirty="0">
                <a:latin typeface="Arial Narrow" pitchFamily="34" charset="0"/>
                <a:hlinkClick r:id="rId12"/>
              </a:rPr>
              <a:t>http://cmapywka.ru/_ph/38/2/435618143.jpg</a:t>
            </a:r>
            <a:endParaRPr lang="ru-RU" dirty="0">
              <a:latin typeface="Arial Narrow" pitchFamily="34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Arial Narrow" pitchFamily="34" charset="0"/>
              </a:rPr>
              <a:t>Шкатулка </a:t>
            </a:r>
            <a:r>
              <a:rPr lang="en-US" dirty="0">
                <a:latin typeface="Arial Narrow" pitchFamily="34" charset="0"/>
                <a:hlinkClick r:id="rId13"/>
              </a:rPr>
              <a:t>http://uaprom-image.s3.amazonaws.com/1759612_w640_h640_dsc01950.jpg</a:t>
            </a:r>
            <a:endParaRPr lang="ru-RU" dirty="0">
              <a:latin typeface="Arial Narrow" pitchFamily="34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Arial Narrow" pitchFamily="34" charset="0"/>
              </a:rPr>
              <a:t>Матрешка </a:t>
            </a:r>
            <a:r>
              <a:rPr lang="en-US" dirty="0">
                <a:latin typeface="Arial Narrow" pitchFamily="34" charset="0"/>
                <a:hlinkClick r:id="rId14"/>
              </a:rPr>
              <a:t>http://</a:t>
            </a:r>
            <a:r>
              <a:rPr lang="en-US" dirty="0" smtClean="0">
                <a:latin typeface="Arial Narrow" pitchFamily="34" charset="0"/>
                <a:hlinkClick r:id="rId14"/>
              </a:rPr>
              <a:t>hohloma.org/images/tovary/0033.jpg</a:t>
            </a:r>
            <a:endParaRPr lang="ru-RU" dirty="0" smtClean="0">
              <a:latin typeface="Arial Narrow" pitchFamily="34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  <a:t>Слайд 6. Узоры </a:t>
            </a:r>
            <a:r>
              <a:rPr lang="en-US" dirty="0">
                <a:solidFill>
                  <a:srgbClr val="0070C0"/>
                </a:solidFill>
                <a:latin typeface="Arial Narrow" pitchFamily="34" charset="0"/>
                <a:hlinkClick r:id="rId15"/>
              </a:rPr>
              <a:t>http://www.greenmama.ru/forum_img/00/31/51/44.1.ornament_2006.JPG</a:t>
            </a:r>
            <a:endParaRPr lang="ru-RU" dirty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Arial Narrow" pitchFamily="34" charset="0"/>
                <a:hlinkClick r:id="rId16"/>
              </a:rPr>
              <a:t>http://tangha.km.ru/hgj.jpg</a:t>
            </a:r>
            <a:endParaRPr lang="ru-RU" dirty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  <a:hlinkClick r:id="rId17"/>
              </a:rPr>
              <a:t>http://</a:t>
            </a:r>
            <a:r>
              <a:rPr lang="en-US" dirty="0" smtClean="0">
                <a:latin typeface="Arial Narrow" pitchFamily="34" charset="0"/>
                <a:hlinkClick r:id="rId17"/>
              </a:rPr>
              <a:t>img-fotki.yandex.ru/get/5604/marnat108.3b/0_567ca_16ca8e33_XL</a:t>
            </a:r>
            <a:endParaRPr lang="ru-RU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  <a:hlinkClick r:id="rId18"/>
              </a:rPr>
              <a:t>http://artnow.ru/img/184000/184192.jpg</a:t>
            </a:r>
            <a:endParaRPr lang="ru-RU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  <a:t>Слайд 7. Художник </a:t>
            </a:r>
            <a:r>
              <a:rPr lang="en-US" dirty="0" smtClean="0">
                <a:solidFill>
                  <a:srgbClr val="0070C0"/>
                </a:solidFill>
                <a:latin typeface="Arial Narrow" pitchFamily="34" charset="0"/>
                <a:hlinkClick r:id="rId2"/>
              </a:rPr>
              <a:t>http://animashky.ru/index/0-25?25-8</a:t>
            </a:r>
            <a:endParaRPr lang="ru-RU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  <a:t>Слайд 8. Растительный узор </a:t>
            </a:r>
            <a:r>
              <a:rPr lang="en-US" dirty="0" smtClean="0">
                <a:solidFill>
                  <a:srgbClr val="0070C0"/>
                </a:solidFill>
                <a:latin typeface="Arial Narrow" pitchFamily="34" charset="0"/>
                <a:hlinkClick r:id="rId3"/>
              </a:rPr>
              <a:t>http://www.rukodelie.net/vyshivka-ukrainskaja/art001p1.jpg</a:t>
            </a:r>
            <a:endParaRPr lang="ru-RU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  <a:t>Орнамент с птицами </a:t>
            </a:r>
            <a:r>
              <a:rPr lang="en-US" dirty="0" smtClean="0">
                <a:solidFill>
                  <a:srgbClr val="0070C0"/>
                </a:solidFill>
                <a:latin typeface="Arial Narrow" pitchFamily="34" charset="0"/>
                <a:hlinkClick r:id="rId4"/>
              </a:rPr>
              <a:t>http://www.rukodelie.net/vyshivka-ukrainskaja/art001p3.jpg</a:t>
            </a:r>
            <a:endParaRPr lang="ru-RU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  <a:t>Орнамент с животными </a:t>
            </a:r>
            <a:r>
              <a:rPr lang="en-US" dirty="0" smtClean="0">
                <a:solidFill>
                  <a:srgbClr val="0070C0"/>
                </a:solidFill>
                <a:latin typeface="Arial Narrow" pitchFamily="34" charset="0"/>
                <a:hlinkClick r:id="rId5"/>
              </a:rPr>
              <a:t>http://www.anaharsis.ru/ornam/228.htm</a:t>
            </a:r>
            <a:endParaRPr lang="ru-RU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  <a:t>Слайд 9. Русские орнаменты </a:t>
            </a:r>
            <a:r>
              <a:rPr lang="en-US" dirty="0" smtClean="0">
                <a:solidFill>
                  <a:srgbClr val="0070C0"/>
                </a:solidFill>
                <a:latin typeface="Arial Narrow" pitchFamily="34" charset="0"/>
                <a:hlinkClick r:id="rId6"/>
              </a:rPr>
              <a:t>http://allday.ru/uploads/posts/2008-12/1228246839_3.jpg</a:t>
            </a:r>
            <a:endParaRPr lang="ru-RU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 Narrow" pitchFamily="34" charset="0"/>
                <a:hlinkClick r:id="rId7"/>
              </a:rPr>
              <a:t>http://allday.ru/uploads/posts/2008-12/1228247305_11.jpg</a:t>
            </a:r>
            <a:endParaRPr lang="ru-RU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 Narrow" pitchFamily="34" charset="0"/>
                <a:hlinkClick r:id="rId8"/>
              </a:rPr>
              <a:t>http://allday.ru/uploads/posts/2008-12/1228247816_17.jpg</a:t>
            </a:r>
            <a:endParaRPr lang="ru-RU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 Narrow" pitchFamily="34" charset="0"/>
                <a:hlinkClick r:id="rId9"/>
              </a:rPr>
              <a:t>http://allday.ru/uploads/posts/2008-12/1228247552_15.jpg</a:t>
            </a:r>
            <a:endParaRPr lang="ru-RU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 Narrow" pitchFamily="34" charset="0"/>
                <a:hlinkClick r:id="rId10"/>
              </a:rPr>
              <a:t>http://allday.ru/uploads/posts/2008-12/1228247099_9.jpg</a:t>
            </a:r>
            <a:endParaRPr lang="ru-RU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  <a:t>Слайд 11. Орнаменты </a:t>
            </a:r>
            <a:r>
              <a:rPr lang="en-US" u="sng" dirty="0" smtClean="0">
                <a:solidFill>
                  <a:srgbClr val="0070C0"/>
                </a:solidFill>
                <a:latin typeface="Arial Narrow" pitchFamily="34" charset="0"/>
                <a:hlinkClick r:id="rId11"/>
              </a:rPr>
              <a:t>http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1"/>
              </a:rPr>
              <a:t>://</a:t>
            </a:r>
            <a:r>
              <a:rPr lang="en-US" u="sng" dirty="0" err="1" smtClean="0">
                <a:solidFill>
                  <a:srgbClr val="0070C0"/>
                </a:solidFill>
                <a:latin typeface="Arial Narrow" pitchFamily="34" charset="0"/>
                <a:hlinkClick r:id="rId11"/>
              </a:rPr>
              <a:t>favim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1"/>
              </a:rPr>
              <a:t>.</a:t>
            </a:r>
            <a:r>
              <a:rPr lang="en-US" u="sng" dirty="0" smtClean="0">
                <a:solidFill>
                  <a:srgbClr val="0070C0"/>
                </a:solidFill>
                <a:latin typeface="Arial Narrow" pitchFamily="34" charset="0"/>
                <a:hlinkClick r:id="rId11"/>
              </a:rPr>
              <a:t>com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1"/>
              </a:rPr>
              <a:t>/</a:t>
            </a:r>
            <a:r>
              <a:rPr lang="en-US" u="sng" dirty="0" err="1" smtClean="0">
                <a:solidFill>
                  <a:srgbClr val="0070C0"/>
                </a:solidFill>
                <a:latin typeface="Arial Narrow" pitchFamily="34" charset="0"/>
                <a:hlinkClick r:id="rId11"/>
              </a:rPr>
              <a:t>orig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1"/>
              </a:rPr>
              <a:t>/201105/19/</a:t>
            </a:r>
            <a:r>
              <a:rPr lang="en-US" u="sng" dirty="0" smtClean="0">
                <a:solidFill>
                  <a:srgbClr val="0070C0"/>
                </a:solidFill>
                <a:latin typeface="Arial Narrow" pitchFamily="34" charset="0"/>
                <a:hlinkClick r:id="rId11"/>
              </a:rPr>
              <a:t>colors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1"/>
              </a:rPr>
              <a:t>-</a:t>
            </a:r>
            <a:r>
              <a:rPr lang="en-US" u="sng" dirty="0" smtClean="0">
                <a:solidFill>
                  <a:srgbClr val="0070C0"/>
                </a:solidFill>
                <a:latin typeface="Arial Narrow" pitchFamily="34" charset="0"/>
                <a:hlinkClick r:id="rId11"/>
              </a:rPr>
              <a:t>design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1"/>
              </a:rPr>
              <a:t>-</a:t>
            </a:r>
            <a:r>
              <a:rPr lang="en-US" u="sng" dirty="0" smtClean="0">
                <a:solidFill>
                  <a:srgbClr val="0070C0"/>
                </a:solidFill>
                <a:latin typeface="Arial Narrow" pitchFamily="34" charset="0"/>
                <a:hlinkClick r:id="rId11"/>
              </a:rPr>
              <a:t>geometry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1"/>
              </a:rPr>
              <a:t>-</a:t>
            </a:r>
            <a:r>
              <a:rPr lang="en-US" u="sng" dirty="0" smtClean="0">
                <a:solidFill>
                  <a:srgbClr val="0070C0"/>
                </a:solidFill>
                <a:latin typeface="Arial Narrow" pitchFamily="34" charset="0"/>
                <a:hlinkClick r:id="rId11"/>
              </a:rPr>
              <a:t>graphic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1"/>
              </a:rPr>
              <a:t>-</a:t>
            </a:r>
            <a:r>
              <a:rPr lang="en-US" u="sng" dirty="0" smtClean="0">
                <a:solidFill>
                  <a:srgbClr val="0070C0"/>
                </a:solidFill>
                <a:latin typeface="Arial Narrow" pitchFamily="34" charset="0"/>
                <a:hlinkClick r:id="rId11"/>
              </a:rPr>
              <a:t>pattern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1"/>
              </a:rPr>
              <a:t>-</a:t>
            </a:r>
            <a:r>
              <a:rPr lang="en-US" u="sng" dirty="0" smtClean="0">
                <a:solidFill>
                  <a:srgbClr val="0070C0"/>
                </a:solidFill>
                <a:latin typeface="Arial Narrow" pitchFamily="34" charset="0"/>
                <a:hlinkClick r:id="rId11"/>
              </a:rPr>
              <a:t>shapes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1"/>
              </a:rPr>
              <a:t>-</a:t>
            </a:r>
            <a:r>
              <a:rPr lang="en-US" u="sng" dirty="0" err="1" smtClean="0">
                <a:solidFill>
                  <a:srgbClr val="0070C0"/>
                </a:solidFill>
                <a:latin typeface="Arial Narrow" pitchFamily="34" charset="0"/>
                <a:hlinkClick r:id="rId11"/>
              </a:rPr>
              <a:t>Favim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1"/>
              </a:rPr>
              <a:t>.</a:t>
            </a:r>
            <a:r>
              <a:rPr lang="en-US" u="sng" dirty="0" smtClean="0">
                <a:solidFill>
                  <a:srgbClr val="0070C0"/>
                </a:solidFill>
                <a:latin typeface="Arial Narrow" pitchFamily="34" charset="0"/>
                <a:hlinkClick r:id="rId11"/>
              </a:rPr>
              <a:t>com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1"/>
              </a:rPr>
              <a:t>-49854.</a:t>
            </a:r>
            <a:r>
              <a:rPr lang="en-US" u="sng" dirty="0" smtClean="0">
                <a:solidFill>
                  <a:srgbClr val="0070C0"/>
                </a:solidFill>
                <a:latin typeface="Arial Narrow" pitchFamily="34" charset="0"/>
                <a:hlinkClick r:id="rId11"/>
              </a:rPr>
              <a:t>jpg</a:t>
            </a:r>
            <a: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</a:p>
          <a:p>
            <a:r>
              <a:rPr lang="en-US" u="sng" dirty="0" smtClean="0">
                <a:solidFill>
                  <a:srgbClr val="0070C0"/>
                </a:solidFill>
                <a:latin typeface="Arial Narrow" pitchFamily="34" charset="0"/>
                <a:hlinkClick r:id="rId12"/>
              </a:rPr>
              <a:t>http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2"/>
              </a:rPr>
              <a:t>://</a:t>
            </a:r>
            <a:r>
              <a:rPr lang="en-US" u="sng" dirty="0" smtClean="0">
                <a:solidFill>
                  <a:srgbClr val="0070C0"/>
                </a:solidFill>
                <a:latin typeface="Arial Narrow" pitchFamily="34" charset="0"/>
                <a:hlinkClick r:id="rId12"/>
              </a:rPr>
              <a:t>www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2"/>
              </a:rPr>
              <a:t>.</a:t>
            </a:r>
            <a:r>
              <a:rPr lang="en-US" u="sng" dirty="0" err="1" smtClean="0">
                <a:solidFill>
                  <a:srgbClr val="0070C0"/>
                </a:solidFill>
                <a:latin typeface="Arial Narrow" pitchFamily="34" charset="0"/>
                <a:hlinkClick r:id="rId12"/>
              </a:rPr>
              <a:t>doggiesecrets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2"/>
              </a:rPr>
              <a:t>.</a:t>
            </a:r>
            <a:r>
              <a:rPr lang="en-US" u="sng" dirty="0" smtClean="0">
                <a:solidFill>
                  <a:srgbClr val="0070C0"/>
                </a:solidFill>
                <a:latin typeface="Arial Narrow" pitchFamily="34" charset="0"/>
                <a:hlinkClick r:id="rId12"/>
              </a:rPr>
              <a:t>com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2"/>
              </a:rPr>
              <a:t>/</a:t>
            </a:r>
            <a:r>
              <a:rPr lang="en-US" u="sng" dirty="0" smtClean="0">
                <a:solidFill>
                  <a:srgbClr val="0070C0"/>
                </a:solidFill>
                <a:latin typeface="Arial Narrow" pitchFamily="34" charset="0"/>
                <a:hlinkClick r:id="rId12"/>
              </a:rPr>
              <a:t>DOGGIESECRETS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2"/>
              </a:rPr>
              <a:t>/</a:t>
            </a:r>
            <a:r>
              <a:rPr lang="en-US" u="sng" dirty="0" smtClean="0">
                <a:solidFill>
                  <a:srgbClr val="0070C0"/>
                </a:solidFill>
                <a:latin typeface="Arial Narrow" pitchFamily="34" charset="0"/>
                <a:hlinkClick r:id="rId12"/>
              </a:rPr>
              <a:t>pattern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2"/>
              </a:rPr>
              <a:t>34</a:t>
            </a:r>
            <a:r>
              <a:rPr lang="en-US" u="sng" dirty="0" smtClean="0">
                <a:solidFill>
                  <a:srgbClr val="0070C0"/>
                </a:solidFill>
                <a:latin typeface="Arial Narrow" pitchFamily="34" charset="0"/>
                <a:hlinkClick r:id="rId12"/>
              </a:rPr>
              <a:t>graphic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2"/>
              </a:rPr>
              <a:t>.</a:t>
            </a:r>
            <a:r>
              <a:rPr lang="en-US" u="sng" dirty="0" smtClean="0">
                <a:solidFill>
                  <a:srgbClr val="0070C0"/>
                </a:solidFill>
                <a:latin typeface="Arial Narrow" pitchFamily="34" charset="0"/>
                <a:hlinkClick r:id="rId12"/>
              </a:rPr>
              <a:t>jpg</a:t>
            </a:r>
            <a: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</a:p>
          <a:p>
            <a:r>
              <a:rPr lang="en-US" u="sng" dirty="0" smtClean="0">
                <a:solidFill>
                  <a:srgbClr val="0070C0"/>
                </a:solidFill>
                <a:latin typeface="Arial Narrow" pitchFamily="34" charset="0"/>
                <a:hlinkClick r:id="rId13"/>
              </a:rPr>
              <a:t>http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3"/>
              </a:rPr>
              <a:t>://</a:t>
            </a:r>
            <a:r>
              <a:rPr lang="en-US" u="sng" dirty="0" err="1" smtClean="0">
                <a:solidFill>
                  <a:srgbClr val="0070C0"/>
                </a:solidFill>
                <a:latin typeface="Arial Narrow" pitchFamily="34" charset="0"/>
                <a:hlinkClick r:id="rId13"/>
              </a:rPr>
              <a:t>img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3"/>
              </a:rPr>
              <a:t>1.</a:t>
            </a:r>
            <a:r>
              <a:rPr lang="en-US" u="sng" dirty="0" err="1" smtClean="0">
                <a:solidFill>
                  <a:srgbClr val="0070C0"/>
                </a:solidFill>
                <a:latin typeface="Arial Narrow" pitchFamily="34" charset="0"/>
                <a:hlinkClick r:id="rId13"/>
              </a:rPr>
              <a:t>liveinternet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3"/>
              </a:rPr>
              <a:t>.</a:t>
            </a:r>
            <a:r>
              <a:rPr lang="en-US" u="sng" dirty="0" err="1" smtClean="0">
                <a:solidFill>
                  <a:srgbClr val="0070C0"/>
                </a:solidFill>
                <a:latin typeface="Arial Narrow" pitchFamily="34" charset="0"/>
                <a:hlinkClick r:id="rId13"/>
              </a:rPr>
              <a:t>ru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3"/>
              </a:rPr>
              <a:t>/</a:t>
            </a:r>
            <a:r>
              <a:rPr lang="en-US" u="sng" dirty="0" smtClean="0">
                <a:solidFill>
                  <a:srgbClr val="0070C0"/>
                </a:solidFill>
                <a:latin typeface="Arial Narrow" pitchFamily="34" charset="0"/>
                <a:hlinkClick r:id="rId13"/>
              </a:rPr>
              <a:t>images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3"/>
              </a:rPr>
              <a:t>/</a:t>
            </a:r>
            <a:r>
              <a:rPr lang="en-US" u="sng" dirty="0" smtClean="0">
                <a:solidFill>
                  <a:srgbClr val="0070C0"/>
                </a:solidFill>
                <a:latin typeface="Arial Narrow" pitchFamily="34" charset="0"/>
                <a:hlinkClick r:id="rId13"/>
              </a:rPr>
              <a:t>attach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3"/>
              </a:rPr>
              <a:t>/</a:t>
            </a:r>
            <a:r>
              <a:rPr lang="en-US" u="sng" dirty="0" smtClean="0">
                <a:solidFill>
                  <a:srgbClr val="0070C0"/>
                </a:solidFill>
                <a:latin typeface="Arial Narrow" pitchFamily="34" charset="0"/>
                <a:hlinkClick r:id="rId13"/>
              </a:rPr>
              <a:t>c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3"/>
              </a:rPr>
              <a:t>/1//55/879/55879603_</a:t>
            </a:r>
            <a:r>
              <a:rPr lang="en-US" u="sng" dirty="0" err="1" smtClean="0">
                <a:solidFill>
                  <a:srgbClr val="0070C0"/>
                </a:solidFill>
                <a:latin typeface="Arial Narrow" pitchFamily="34" charset="0"/>
                <a:hlinkClick r:id="rId13"/>
              </a:rPr>
              <a:t>Prodolnuyy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3"/>
              </a:rPr>
              <a:t>_</a:t>
            </a:r>
            <a:r>
              <a:rPr lang="en-US" u="sng" dirty="0" smtClean="0">
                <a:solidFill>
                  <a:srgbClr val="0070C0"/>
                </a:solidFill>
                <a:latin typeface="Arial Narrow" pitchFamily="34" charset="0"/>
                <a:hlinkClick r:id="rId13"/>
              </a:rPr>
              <a:t>ornament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3"/>
              </a:rPr>
              <a:t>.</a:t>
            </a:r>
            <a:r>
              <a:rPr lang="en-US" u="sng" dirty="0" smtClean="0">
                <a:solidFill>
                  <a:srgbClr val="0070C0"/>
                </a:solidFill>
                <a:latin typeface="Arial Narrow" pitchFamily="34" charset="0"/>
                <a:hlinkClick r:id="rId13"/>
              </a:rPr>
              <a:t>jpg</a:t>
            </a:r>
            <a: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</a:p>
          <a:p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4"/>
              </a:rPr>
              <a:t>http://images2.layoutsparks.com/1/76731/life-short-checks-pattern.gif</a:t>
            </a:r>
            <a:endParaRPr lang="ru-RU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  <a:t>Узоры 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5"/>
              </a:rPr>
              <a:t>http://img-fotki.yandex.ru/get/4003/ivanpobeda.43/0_1689d_62032a01_L.jpg</a:t>
            </a:r>
            <a:endParaRPr lang="ru-RU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6"/>
              </a:rPr>
              <a:t>http://img-fotki.yandex.ru/get/3906/ivanpobeda.43/0_168a4_b77082c5_L.jpg</a:t>
            </a:r>
            <a:endParaRPr lang="ru-RU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7"/>
              </a:rPr>
              <a:t>http://img-fotki.yandex.ru/get/4000/ivanpobeda.43/0_16889_be3d7774_L.jpg</a:t>
            </a:r>
            <a:endParaRPr lang="ru-RU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8"/>
              </a:rPr>
              <a:t>http://img-fotki.yandex.ru/get/4000/ivanpobeda.43/0_16893_6aa025f5_L.jpg</a:t>
            </a:r>
            <a:endParaRPr lang="ru-RU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  <a:hlinkClick r:id="rId19"/>
              </a:rPr>
              <a:t>http://img-fotki.yandex.ru/get/4006/ivanpobeda.43/0_168a1_266477a0_L.jpg</a:t>
            </a:r>
            <a:endParaRPr lang="ru-RU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" descr="C:\Users\Мила\Desktop\patterns-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3" y="2357430"/>
            <a:ext cx="260818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71472" y="3357562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УКРАШЕНИЕ</a:t>
            </a:r>
            <a:endParaRPr kumimoji="0" lang="ru-RU" sz="6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500042"/>
            <a:ext cx="41264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УЗОР - ЭТО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357430"/>
            <a:ext cx="83215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РЕБЯТА РИСУЮТ </a:t>
            </a: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РОЗУ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 descr="C:\Users\Мила\Desktop\48328553_1252010010_0_30fce_9bb91139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2357430"/>
            <a:ext cx="2703820" cy="2714644"/>
          </a:xfrm>
          <a:prstGeom prst="rect">
            <a:avLst/>
          </a:prstGeom>
          <a:noFill/>
        </p:spPr>
      </p:pic>
      <p:pic>
        <p:nvPicPr>
          <p:cNvPr id="1027" name="Picture 3" descr="C:\Users\Мила\Desktop\20091006_palitra_daev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2357430"/>
            <a:ext cx="2604054" cy="27282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728" y="5286388"/>
            <a:ext cx="785818" cy="822305"/>
          </a:xfrm>
          <a:prstGeom prst="ellipse">
            <a:avLst/>
          </a:prstGeom>
          <a:solidFill>
            <a:srgbClr val="FF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1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5286388"/>
            <a:ext cx="785818" cy="822305"/>
          </a:xfrm>
          <a:prstGeom prst="ellipse">
            <a:avLst/>
          </a:prstGeom>
          <a:solidFill>
            <a:srgbClr val="FF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6" y="5357826"/>
            <a:ext cx="785818" cy="822305"/>
          </a:xfrm>
          <a:prstGeom prst="ellipse">
            <a:avLst/>
          </a:prstGeom>
          <a:solidFill>
            <a:srgbClr val="FF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3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500042"/>
            <a:ext cx="26709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УЗОР ?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9" name="Picture 5" descr="http://www.lenagold.ru/fon/clipart/s/smil/smail11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57290" y="5143512"/>
            <a:ext cx="1000132" cy="1000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8" grpId="0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5286388"/>
            <a:ext cx="6143668" cy="1015663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Узор –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это рисунок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101" name="Picture 1" descr="C:\Users\Мила\Desktop\что такое узор 1 класс\22725992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642938"/>
            <a:ext cx="428625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Мила\Desktop\что такое узор 1 класс\25039028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75" y="642938"/>
            <a:ext cx="4286250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Мила\Desktop\что такое узор 1 класс\15854210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75" y="642938"/>
            <a:ext cx="431006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ила\Desktop\Безымянный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1785926"/>
            <a:ext cx="42100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34" y="571480"/>
            <a:ext cx="8143932" cy="83099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Из чего состоит узор?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5429264"/>
            <a:ext cx="8143932" cy="83099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Узор 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состоит из линий и фигур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C:\Users\Мила\Desktop\18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1285875"/>
            <a:ext cx="2143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 descr="C:\Users\Мила\Desktop\9ed6ac6454a64f7bab7360afced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3" y="3857625"/>
            <a:ext cx="4000500" cy="2265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4" name="Picture 3" descr="C:\Users\Мила\Desktop\5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5" y="1246188"/>
            <a:ext cx="3357563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428604"/>
            <a:ext cx="82868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Что можно украсить узорами?</a:t>
            </a:r>
          </a:p>
        </p:txBody>
      </p:sp>
      <p:pic>
        <p:nvPicPr>
          <p:cNvPr id="5126" name="Picture 6" descr="C:\Users\Мила\Desktop\6892386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75" y="1285875"/>
            <a:ext cx="1749425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7" name="Picture 7" descr="C:\Users\Мила\Desktop\43561814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786" y="3786190"/>
            <a:ext cx="4000500" cy="235743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pic>
        <p:nvPicPr>
          <p:cNvPr id="5129" name="Picture 9" descr="C:\Users\Мила\Desktop\003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0628" y="1214422"/>
            <a:ext cx="3357563" cy="492918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pic>
        <p:nvPicPr>
          <p:cNvPr id="5132" name="Picture 12" descr="C:\Users\Мила\Desktop\1759612_w640_h640_dsc0195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85786" y="1214422"/>
            <a:ext cx="4000500" cy="2428875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5643578"/>
            <a:ext cx="511390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 что похож узор?</a:t>
            </a:r>
          </a:p>
        </p:txBody>
      </p:sp>
      <p:pic>
        <p:nvPicPr>
          <p:cNvPr id="6147" name="Picture 4" descr="C:\Users\Мила\Desktop\44.1.ornament_2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928688"/>
            <a:ext cx="6215063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Мила\Desktop\hgj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0" y="928688"/>
            <a:ext cx="624681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:\Users\Мила\Desktop\user_90_orn1 -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0" y="928688"/>
            <a:ext cx="6286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Мила\Desktop\18419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928670"/>
            <a:ext cx="771530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лнце 1"/>
          <p:cNvSpPr/>
          <p:nvPr/>
        </p:nvSpPr>
        <p:spPr>
          <a:xfrm>
            <a:off x="1714500" y="1000125"/>
            <a:ext cx="914400" cy="914400"/>
          </a:xfrm>
          <a:prstGeom prst="su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71604" y="2357430"/>
            <a:ext cx="133241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узор</a:t>
            </a:r>
          </a:p>
        </p:txBody>
      </p:sp>
      <p:sp>
        <p:nvSpPr>
          <p:cNvPr id="4" name="Солнце 3"/>
          <p:cNvSpPr/>
          <p:nvPr/>
        </p:nvSpPr>
        <p:spPr>
          <a:xfrm>
            <a:off x="857250" y="4071938"/>
            <a:ext cx="914400" cy="914400"/>
          </a:xfrm>
          <a:prstGeom prst="su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2143125" y="4071938"/>
            <a:ext cx="914400" cy="914400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3357563" y="4071938"/>
            <a:ext cx="914400" cy="914400"/>
          </a:xfrm>
          <a:prstGeom prst="su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4643438" y="4071938"/>
            <a:ext cx="914400" cy="914400"/>
          </a:xfrm>
          <a:prstGeom prst="su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5929313" y="4071938"/>
            <a:ext cx="914400" cy="914400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7143750" y="4071938"/>
            <a:ext cx="914400" cy="914400"/>
          </a:xfrm>
          <a:prstGeom prst="su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5429264"/>
            <a:ext cx="25907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орнамент</a:t>
            </a:r>
          </a:p>
        </p:txBody>
      </p:sp>
      <p:pic>
        <p:nvPicPr>
          <p:cNvPr id="8203" name="Picture 3" descr="C:\Users\Мила\Desktop\64.gif"/>
          <p:cNvPicPr>
            <a:picLocks noChangeAspect="1" noChangeArrowheads="1" noCrop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993091" y="857232"/>
            <a:ext cx="222529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Мила\Desktop\art001p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861970" y="642938"/>
            <a:ext cx="3133810" cy="1746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59" name="Picture 3" descr="C:\Users\Мила\Desktop\art001p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0" y="2643188"/>
            <a:ext cx="31797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Мила\Desktop\Orn2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50" y="4643438"/>
            <a:ext cx="318135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ьная выноска 7"/>
          <p:cNvSpPr/>
          <p:nvPr/>
        </p:nvSpPr>
        <p:spPr>
          <a:xfrm>
            <a:off x="5429250" y="785813"/>
            <a:ext cx="2857500" cy="1357312"/>
          </a:xfrm>
          <a:prstGeom prst="wedgeEllipseCallout">
            <a:avLst>
              <a:gd name="adj1" fmla="val -92517"/>
              <a:gd name="adj2" fmla="val 181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929313" y="1071563"/>
            <a:ext cx="19145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растения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785813" y="2786063"/>
            <a:ext cx="2857500" cy="1357312"/>
          </a:xfrm>
          <a:prstGeom prst="wedgeEllipseCallout">
            <a:avLst>
              <a:gd name="adj1" fmla="val 99482"/>
              <a:gd name="adj2" fmla="val 162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00188" y="3143250"/>
            <a:ext cx="14033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птицы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5429250" y="4786313"/>
            <a:ext cx="2857500" cy="1357312"/>
          </a:xfrm>
          <a:prstGeom prst="wedgeEllipseCallout">
            <a:avLst>
              <a:gd name="adj1" fmla="val -92517"/>
              <a:gd name="adj2" fmla="val 181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857884" y="4857760"/>
            <a:ext cx="211147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люди и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животные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4643446"/>
            <a:ext cx="807249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2571744"/>
            <a:ext cx="8072494" cy="3857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500"/>
            <a:ext cx="77867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Люди учились у природы</a:t>
            </a:r>
          </a:p>
        </p:txBody>
      </p:sp>
      <p:pic>
        <p:nvPicPr>
          <p:cNvPr id="11267" name="Picture 2" descr="C:\Users\Мила\Desktop\1228246839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1714500"/>
            <a:ext cx="66643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Мила\Desktop\1228247305_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1714500"/>
            <a:ext cx="665321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Users\Мила\Desktop\1228247816_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5" y="1714500"/>
            <a:ext cx="6604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C:\Users\Мила\Desktop\1228247552_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5" y="1714500"/>
            <a:ext cx="68072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Мила\Desktop\1228247552_1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5" y="1714500"/>
            <a:ext cx="678656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C:\Users\Мила\Desktop\1228247099_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75" y="1714500"/>
            <a:ext cx="68008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Users\Мила\Desktop\1228247099_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4375" y="1714500"/>
            <a:ext cx="68929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лнце 7"/>
          <p:cNvSpPr/>
          <p:nvPr/>
        </p:nvSpPr>
        <p:spPr>
          <a:xfrm>
            <a:off x="7572396" y="2928934"/>
            <a:ext cx="1071570" cy="1057276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2556</TotalTime>
  <Words>423</Words>
  <Application>Microsoft Office PowerPoint</Application>
  <PresentationFormat>Экран (4:3)</PresentationFormat>
  <Paragraphs>73</Paragraphs>
  <Slides>13</Slides>
  <Notes>2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УЗОР?</dc:title>
  <dc:creator>Мила</dc:creator>
  <cp:lastModifiedBy>Мила</cp:lastModifiedBy>
  <cp:revision>230</cp:revision>
  <dcterms:created xsi:type="dcterms:W3CDTF">2009-07-03T01:39:00Z</dcterms:created>
  <dcterms:modified xsi:type="dcterms:W3CDTF">2011-09-15T16:52:09Z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TC010690521049</vt:lpwstr>
  </property>
</Properties>
</file>