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67" r:id="rId3"/>
    <p:sldId id="258" r:id="rId4"/>
    <p:sldId id="259" r:id="rId5"/>
    <p:sldId id="257" r:id="rId6"/>
    <p:sldId id="260" r:id="rId7"/>
    <p:sldId id="261" r:id="rId8"/>
    <p:sldId id="270" r:id="rId9"/>
    <p:sldId id="262" r:id="rId10"/>
    <p:sldId id="266" r:id="rId11"/>
    <p:sldId id="268" r:id="rId12"/>
    <p:sldId id="264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49A"/>
    <a:srgbClr val="6666FF"/>
    <a:srgbClr val="CC0099"/>
    <a:srgbClr val="FFA3A3"/>
    <a:srgbClr val="FFCC00"/>
    <a:srgbClr val="FF9900"/>
    <a:srgbClr val="F69200"/>
    <a:srgbClr val="FFBD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509" autoAdjust="0"/>
  </p:normalViewPr>
  <p:slideViewPr>
    <p:cSldViewPr>
      <p:cViewPr>
        <p:scale>
          <a:sx n="60" d="100"/>
          <a:sy n="60" d="100"/>
        </p:scale>
        <p:origin x="-163" y="-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62DDE-5650-488D-9181-59F3B3398351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7922F-3DD6-4CD6-A743-6979D212B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7922F-3DD6-4CD6-A743-6979D212B7D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7922F-3DD6-4CD6-A743-6979D212B7D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7922F-3DD6-4CD6-A743-6979D212B7D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7922F-3DD6-4CD6-A743-6979D212B7D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7922F-3DD6-4CD6-A743-6979D212B7D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7922F-3DD6-4CD6-A743-6979D212B7D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7922F-3DD6-4CD6-A743-6979D212B7D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7922F-3DD6-4CD6-A743-6979D212B7D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7922F-3DD6-4CD6-A743-6979D212B7D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83A0-EEF0-474A-BF9C-97973AEB1723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68CA-7AF6-41D4-A2EB-7B46A94B8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83A0-EEF0-474A-BF9C-97973AEB1723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68CA-7AF6-41D4-A2EB-7B46A94B8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83A0-EEF0-474A-BF9C-97973AEB1723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68CA-7AF6-41D4-A2EB-7B46A94B8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83A0-EEF0-474A-BF9C-97973AEB1723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68CA-7AF6-41D4-A2EB-7B46A94B8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83A0-EEF0-474A-BF9C-97973AEB1723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68CA-7AF6-41D4-A2EB-7B46A94B8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83A0-EEF0-474A-BF9C-97973AEB1723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68CA-7AF6-41D4-A2EB-7B46A94B8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83A0-EEF0-474A-BF9C-97973AEB1723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68CA-7AF6-41D4-A2EB-7B46A94B8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83A0-EEF0-474A-BF9C-97973AEB1723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68CA-7AF6-41D4-A2EB-7B46A94B8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83A0-EEF0-474A-BF9C-97973AEB1723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68CA-7AF6-41D4-A2EB-7B46A94B8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83A0-EEF0-474A-BF9C-97973AEB1723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68CA-7AF6-41D4-A2EB-7B46A94B8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83A0-EEF0-474A-BF9C-97973AEB1723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68CA-7AF6-41D4-A2EB-7B46A94B8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D83A0-EEF0-474A-BF9C-97973AEB1723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D68CA-7AF6-41D4-A2EB-7B46A94B8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oksiti.net.ru/books/13551325.jpg" TargetMode="External"/><Relationship Id="rId13" Type="http://schemas.openxmlformats.org/officeDocument/2006/relationships/hyperlink" Target="http://s46.radikal.ru/i111/1008/43/2c3233c3e331.jpg" TargetMode="External"/><Relationship Id="rId18" Type="http://schemas.openxmlformats.org/officeDocument/2006/relationships/hyperlink" Target="http://damewallis.files.wordpress.com/2011/05/red-balloon.jpg" TargetMode="External"/><Relationship Id="rId26" Type="http://schemas.openxmlformats.org/officeDocument/2006/relationships/hyperlink" Target="http://likewantneed.files.wordpress.com/2011/04/vases.jpg" TargetMode="External"/><Relationship Id="rId3" Type="http://schemas.openxmlformats.org/officeDocument/2006/relationships/hyperlink" Target="http://img-fotki.yandex.ru/get/5806/eliseev-komrad.1/0_504b5_a280a553_L.jpg" TargetMode="External"/><Relationship Id="rId21" Type="http://schemas.openxmlformats.org/officeDocument/2006/relationships/hyperlink" Target="http://www.schoeller.ru/www2003-2005/OBJECTS/3650.jpg" TargetMode="External"/><Relationship Id="rId34" Type="http://schemas.openxmlformats.org/officeDocument/2006/relationships/hyperlink" Target="http://900igr.net/data/tsvet-i-forma/Figury-7.files/0011-031-Myshka.gif" TargetMode="External"/><Relationship Id="rId7" Type="http://schemas.openxmlformats.org/officeDocument/2006/relationships/hyperlink" Target="http://sumbud.sumy.ua/img/pro2/img_001.jpg" TargetMode="External"/><Relationship Id="rId12" Type="http://schemas.openxmlformats.org/officeDocument/2006/relationships/hyperlink" Target="http://toknitorcrochet.webs.com/small.JPG" TargetMode="External"/><Relationship Id="rId17" Type="http://schemas.openxmlformats.org/officeDocument/2006/relationships/hyperlink" Target="http://s47.radikal.ru/i117/0812/b0/873ee01f29b2.png" TargetMode="External"/><Relationship Id="rId25" Type="http://schemas.openxmlformats.org/officeDocument/2006/relationships/hyperlink" Target="http://images.fashionremix.com/D-G-Denim-Skirt-For-kids-Denim-Blue_photos-4_4151.jpg" TargetMode="External"/><Relationship Id="rId33" Type="http://schemas.openxmlformats.org/officeDocument/2006/relationships/hyperlink" Target="http://detochki.su/minus/098.mp3" TargetMode="External"/><Relationship Id="rId2" Type="http://schemas.openxmlformats.org/officeDocument/2006/relationships/hyperlink" Target="http://www.rebenok-umnik.ru/published/publicdata/REBENOKNEW/attachments/SC/products_pictures/Igra_Mir_vokrug_nas_enl.jpg" TargetMode="External"/><Relationship Id="rId16" Type="http://schemas.openxmlformats.org/officeDocument/2006/relationships/hyperlink" Target="http://www.oao-zhk.ru/images/Baton/Big/Baton_nareznoy_b.jpg" TargetMode="External"/><Relationship Id="rId20" Type="http://schemas.openxmlformats.org/officeDocument/2006/relationships/hyperlink" Target="http://www.schoeller.ru/www2003-2005/OBJECTS/0496.jpg" TargetMode="External"/><Relationship Id="rId29" Type="http://schemas.openxmlformats.org/officeDocument/2006/relationships/hyperlink" Target="http://vsefakty.ru/wp-content/uploads/2011/07/snickers-candy-bar-2-07-oz-58-7-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s01.bemydress.ru/product_add/2953/d0/af/a0e1d660f896c3893067beb8970807ed/20309b969f53add.jpg" TargetMode="External"/><Relationship Id="rId11" Type="http://schemas.openxmlformats.org/officeDocument/2006/relationships/hyperlink" Target="http://900igr.net/datai/chtenie/Slova-kakoj-1.files/0032-029-Kruglye-chasy.jpg" TargetMode="External"/><Relationship Id="rId24" Type="http://schemas.openxmlformats.org/officeDocument/2006/relationships/hyperlink" Target="http://spetsrostok.ru/d/217800/d/5.jpg" TargetMode="External"/><Relationship Id="rId32" Type="http://schemas.openxmlformats.org/officeDocument/2006/relationships/hyperlink" Target="http://i.allday.ru/uploads/posts/2009-08/thumbs/1250076522_1.jpg" TargetMode="External"/><Relationship Id="rId5" Type="http://schemas.openxmlformats.org/officeDocument/2006/relationships/hyperlink" Target="http://www.pokrovsk-food.ru/userfiles/catalog/12652951223.jpg" TargetMode="External"/><Relationship Id="rId15" Type="http://schemas.openxmlformats.org/officeDocument/2006/relationships/hyperlink" Target="http://2krota.ru/uploads/posts/2011-05/1305803461_2210_1.jpg" TargetMode="External"/><Relationship Id="rId23" Type="http://schemas.openxmlformats.org/officeDocument/2006/relationships/hyperlink" Target="http://www.tajagroproducts.com/images/NEW%20FILE%20IMAGES/pho_blackgrapes.jpg" TargetMode="External"/><Relationship Id="rId28" Type="http://schemas.openxmlformats.org/officeDocument/2006/relationships/hyperlink" Target="http://michaelreid.typepad.com/.a/6a00e54edabd838833011168a00f09970c-800wi" TargetMode="External"/><Relationship Id="rId10" Type="http://schemas.openxmlformats.org/officeDocument/2006/relationships/hyperlink" Target="http://www.vedun.ru/image/product/01/ALENKA_001_1.jpg" TargetMode="External"/><Relationship Id="rId19" Type="http://schemas.openxmlformats.org/officeDocument/2006/relationships/hyperlink" Target="http://media.kinder-baby.ru/78/78fa/78fa07d02985e36aba22f4c587505196_image_large.jpg" TargetMode="External"/><Relationship Id="rId31" Type="http://schemas.openxmlformats.org/officeDocument/2006/relationships/hyperlink" Target="http://img-fotki.yandex.ru/get/4702/miss-monrodiz.246/0_5f7ea_835c3a08_M.jpg" TargetMode="External"/><Relationship Id="rId4" Type="http://schemas.openxmlformats.org/officeDocument/2006/relationships/hyperlink" Target="http://www.as2x2.com/sites/default/files/images1/2.jpg" TargetMode="External"/><Relationship Id="rId9" Type="http://schemas.openxmlformats.org/officeDocument/2006/relationships/hyperlink" Target="http://officemarket.com.ua/bmz_cache/f/fc8794bb077aebd96fcd55dbf445b4f7.image.750x509.jpg" TargetMode="External"/><Relationship Id="rId14" Type="http://schemas.openxmlformats.org/officeDocument/2006/relationships/hyperlink" Target="http://www.rustoys.ru/toys/images/k/kolobok_new_plastizol.jpg" TargetMode="External"/><Relationship Id="rId22" Type="http://schemas.openxmlformats.org/officeDocument/2006/relationships/hyperlink" Target="http://i01.fsimg.ru/4/tlog_box/1855/1855985.jpg" TargetMode="External"/><Relationship Id="rId27" Type="http://schemas.openxmlformats.org/officeDocument/2006/relationships/hyperlink" Target="http://www.goodhouse.ru/upload/2011/04/04.04/month_300_14.jpg" TargetMode="External"/><Relationship Id="rId30" Type="http://schemas.openxmlformats.org/officeDocument/2006/relationships/hyperlink" Target="http://demiart.ru/forum/uploads5/post-1259426-1269530844.jpg" TargetMode="External"/><Relationship Id="rId35" Type="http://schemas.openxmlformats.org/officeDocument/2006/relationships/hyperlink" Target="http://www.it-n.ru/communities.aspx?cat_no=41772&amp;d_no=182009&amp;ext=Attachment.aspx?Id=7358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8;&#1050;&#1058;_&#1048;&#1047;&#1054;\&#1091;&#1088;&#1086;&#1082;&#1080;%201%20&#1082;&#1083;&#1072;&#1089;&#1089;\&#1074;&#1089;&#1077;%20&#1080;&#1084;&#1077;&#1077;&#1090;%20&#1089;&#1074;&#1086;&#1077;%20&#1089;&#1090;&#1088;&#1086;&#1077;&#1085;&#1080;&#1077;\&#1084;&#1080;&#1085;&#1091;&#1089;&#1086;&#1074;&#1082;&#1072;%20&#1095;&#1091;&#1085;&#1075;&#1072;.mp3" TargetMode="External"/><Relationship Id="rId6" Type="http://schemas.openxmlformats.org/officeDocument/2006/relationships/image" Target="../media/image19.jpeg"/><Relationship Id="rId11" Type="http://schemas.openxmlformats.org/officeDocument/2006/relationships/image" Target="../media/image33.jpe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3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285720" y="5715016"/>
            <a:ext cx="8572560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©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 Narrow" pitchFamily="34" charset="0"/>
                <a:ea typeface="+mn-ea"/>
                <a:cs typeface="Arial" charset="0"/>
              </a:rPr>
              <a:t>Беленькая Людмила Владимировна,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 Narrow" pitchFamily="34" charset="0"/>
                <a:ea typeface="+mn-ea"/>
                <a:cs typeface="Arial" charset="0"/>
              </a:rPr>
              <a:t>учитель ИЗО, МХК и черчения МБОУ СОШ №17 г.Красноярска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429997"/>
            <a:ext cx="82868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Идет бычок качается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Система уроков: 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Все имеет свое строение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endParaRPr>
          </a:p>
          <a:p>
            <a:pPr lvl="0" eaLnBrk="0" hangingPunct="0"/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Место урока в программе: 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20 урок, 3 четверть </a:t>
            </a:r>
          </a:p>
          <a:p>
            <a:pPr lvl="0" eaLnBrk="0" hangingPunct="0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«Ты строишь. Знакомство с Мастером Постройки»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" name="Рисунок 4" descr="logotip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242036" y="428605"/>
            <a:ext cx="1515990" cy="1000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9" y="428604"/>
            <a:ext cx="6500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Программа по изобразительному искусству под редакцией Б.М. </a:t>
            </a:r>
            <a:r>
              <a:rPr lang="ru-RU" sz="2800" b="1" dirty="0" err="1" smtClean="0">
                <a:solidFill>
                  <a:srgbClr val="C00000"/>
                </a:solidFill>
                <a:latin typeface="Arial Narrow" pitchFamily="34" charset="0"/>
              </a:rPr>
              <a:t>Неменского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для 1 класса</a:t>
            </a:r>
            <a:endParaRPr lang="ru-RU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/tsvet-i-forma/Figury-7.files/0011-031-Mysh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42918"/>
            <a:ext cx="8333024" cy="5193044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 rot="5400000">
            <a:off x="3750463" y="1250141"/>
            <a:ext cx="3643338" cy="44291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5400000">
            <a:off x="3750463" y="1250141"/>
            <a:ext cx="3643338" cy="4429156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5400000">
            <a:off x="1393009" y="1464455"/>
            <a:ext cx="2143140" cy="207170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5400000">
            <a:off x="1393009" y="1464455"/>
            <a:ext cx="2143140" cy="207170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5400000">
            <a:off x="2786050" y="571480"/>
            <a:ext cx="1000132" cy="114300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5400000">
            <a:off x="2786050" y="571480"/>
            <a:ext cx="1000132" cy="1143008"/>
          </a:xfrm>
          <a:prstGeom prst="ellipse">
            <a:avLst/>
          </a:prstGeom>
          <a:solidFill>
            <a:srgbClr val="FFA3A3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5400000">
            <a:off x="1000100" y="571480"/>
            <a:ext cx="1000132" cy="114300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5400000">
            <a:off x="1000100" y="571480"/>
            <a:ext cx="1000132" cy="1143008"/>
          </a:xfrm>
          <a:prstGeom prst="ellipse">
            <a:avLst/>
          </a:prstGeom>
          <a:solidFill>
            <a:srgbClr val="FFA3A3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5400000">
            <a:off x="1928794" y="1857364"/>
            <a:ext cx="357190" cy="357190"/>
          </a:xfrm>
          <a:prstGeom prst="ellipse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2541921">
            <a:off x="7855869" y="675940"/>
            <a:ext cx="395834" cy="186278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6397510">
            <a:off x="7741737" y="4299110"/>
            <a:ext cx="395834" cy="1095696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5106961">
            <a:off x="2562837" y="3825800"/>
            <a:ext cx="395834" cy="147103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4017827">
            <a:off x="2880591" y="4435339"/>
            <a:ext cx="382423" cy="167020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7888795">
            <a:off x="7146639" y="4806603"/>
            <a:ext cx="395834" cy="758180"/>
          </a:xfrm>
          <a:prstGeom prst="triangle">
            <a:avLst>
              <a:gd name="adj" fmla="val 8123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4520841">
            <a:off x="715210" y="2864616"/>
            <a:ext cx="952758" cy="898177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2541921">
            <a:off x="7862583" y="675941"/>
            <a:ext cx="395834" cy="186278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5106961">
            <a:off x="2562838" y="3825800"/>
            <a:ext cx="395834" cy="1471031"/>
          </a:xfrm>
          <a:prstGeom prst="triangle">
            <a:avLst/>
          </a:prstGeom>
          <a:solidFill>
            <a:srgbClr val="6666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4017827">
            <a:off x="2880590" y="4457516"/>
            <a:ext cx="382423" cy="1670202"/>
          </a:xfrm>
          <a:prstGeom prst="triangle">
            <a:avLst/>
          </a:prstGeom>
          <a:solidFill>
            <a:srgbClr val="7030A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7888795">
            <a:off x="7146638" y="4806601"/>
            <a:ext cx="395834" cy="758180"/>
          </a:xfrm>
          <a:prstGeom prst="triangle">
            <a:avLst>
              <a:gd name="adj" fmla="val 81234"/>
            </a:avLst>
          </a:prstGeom>
          <a:solidFill>
            <a:srgbClr val="00206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6397510">
            <a:off x="7741738" y="4299111"/>
            <a:ext cx="395834" cy="1095696"/>
          </a:xfrm>
          <a:prstGeom prst="triangle">
            <a:avLst/>
          </a:prstGeom>
          <a:solidFill>
            <a:srgbClr val="CC0099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4520841">
            <a:off x="715210" y="2896941"/>
            <a:ext cx="952758" cy="898177"/>
          </a:xfrm>
          <a:prstGeom prst="triangle">
            <a:avLst/>
          </a:prstGeom>
          <a:solidFill>
            <a:srgbClr val="0070C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5400000">
            <a:off x="428596" y="3429000"/>
            <a:ext cx="357190" cy="357190"/>
          </a:xfrm>
          <a:prstGeom prst="ellipse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Равнобедренный треугольник 65"/>
          <p:cNvSpPr/>
          <p:nvPr/>
        </p:nvSpPr>
        <p:spPr>
          <a:xfrm>
            <a:off x="500034" y="1000108"/>
            <a:ext cx="642942" cy="1700215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214678" y="571480"/>
            <a:ext cx="3429024" cy="3143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858016" y="500042"/>
            <a:ext cx="500066" cy="10715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Трапеция 50"/>
          <p:cNvSpPr/>
          <p:nvPr/>
        </p:nvSpPr>
        <p:spPr>
          <a:xfrm>
            <a:off x="7000892" y="2571744"/>
            <a:ext cx="714377" cy="571504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Блок-схема: ручное управление 36"/>
          <p:cNvSpPr/>
          <p:nvPr/>
        </p:nvSpPr>
        <p:spPr>
          <a:xfrm>
            <a:off x="6215074" y="4143380"/>
            <a:ext cx="2643190" cy="2428892"/>
          </a:xfrm>
          <a:prstGeom prst="flowChartManualOperation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000364" y="4214818"/>
            <a:ext cx="2643206" cy="207170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 flipH="1">
            <a:off x="1214413" y="1428736"/>
            <a:ext cx="714380" cy="127014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57224" y="3357562"/>
            <a:ext cx="1285884" cy="13573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Хорда 28"/>
          <p:cNvSpPr/>
          <p:nvPr/>
        </p:nvSpPr>
        <p:spPr>
          <a:xfrm>
            <a:off x="1171684" y="5286388"/>
            <a:ext cx="1400052" cy="806014"/>
          </a:xfrm>
          <a:prstGeom prst="chord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215338" y="1571612"/>
            <a:ext cx="571502" cy="57150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Хорда 38"/>
          <p:cNvSpPr/>
          <p:nvPr/>
        </p:nvSpPr>
        <p:spPr>
          <a:xfrm rot="5400000">
            <a:off x="7636687" y="364313"/>
            <a:ext cx="1357322" cy="1200152"/>
          </a:xfrm>
          <a:prstGeom prst="chord">
            <a:avLst>
              <a:gd name="adj1" fmla="val 5385736"/>
              <a:gd name="adj2" fmla="val 16200000"/>
            </a:avLst>
          </a:prstGeom>
          <a:solidFill>
            <a:srgbClr val="FF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2071670" y="428604"/>
            <a:ext cx="785818" cy="2279653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072198" y="7143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286776" y="421481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14876" y="45005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71604" y="35718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4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85984" y="200024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5</a:t>
            </a:r>
            <a:endParaRPr lang="ru-RU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929454" y="85723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6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Равнобедренный треугольник 66"/>
          <p:cNvSpPr/>
          <p:nvPr/>
        </p:nvSpPr>
        <p:spPr>
          <a:xfrm rot="1315708" flipH="1">
            <a:off x="6794376" y="1176087"/>
            <a:ext cx="423625" cy="1271587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Равнобедренный треугольник 65"/>
          <p:cNvSpPr/>
          <p:nvPr/>
        </p:nvSpPr>
        <p:spPr>
          <a:xfrm rot="20306007">
            <a:off x="4770329" y="1160123"/>
            <a:ext cx="382974" cy="127158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357438" y="2571750"/>
            <a:ext cx="2928937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357438" y="5143500"/>
            <a:ext cx="285750" cy="571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928938" y="5143500"/>
            <a:ext cx="285750" cy="571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071938" y="5143500"/>
            <a:ext cx="285750" cy="571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714875" y="5143500"/>
            <a:ext cx="285750" cy="571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Трапеция 47"/>
          <p:cNvSpPr/>
          <p:nvPr/>
        </p:nvSpPr>
        <p:spPr>
          <a:xfrm>
            <a:off x="2286000" y="5715000"/>
            <a:ext cx="428625" cy="285750"/>
          </a:xfrm>
          <a:prstGeom prst="trapezoi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Трапеция 48"/>
          <p:cNvSpPr/>
          <p:nvPr/>
        </p:nvSpPr>
        <p:spPr>
          <a:xfrm>
            <a:off x="2857500" y="5715000"/>
            <a:ext cx="428625" cy="285750"/>
          </a:xfrm>
          <a:prstGeom prst="trapezoi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Трапеция 49"/>
          <p:cNvSpPr/>
          <p:nvPr/>
        </p:nvSpPr>
        <p:spPr>
          <a:xfrm>
            <a:off x="4000500" y="5715000"/>
            <a:ext cx="428625" cy="285750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Трапеция 50"/>
          <p:cNvSpPr/>
          <p:nvPr/>
        </p:nvSpPr>
        <p:spPr>
          <a:xfrm>
            <a:off x="4643438" y="5715000"/>
            <a:ext cx="428625" cy="28575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 rot="13687107">
            <a:off x="1553538" y="2250639"/>
            <a:ext cx="312395" cy="2201863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Блок-схема: ручное управление 36"/>
          <p:cNvSpPr/>
          <p:nvPr/>
        </p:nvSpPr>
        <p:spPr>
          <a:xfrm>
            <a:off x="4857750" y="2285992"/>
            <a:ext cx="2286000" cy="2184408"/>
          </a:xfrm>
          <a:prstGeom prst="flowChartManualOperati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72063" y="3929063"/>
            <a:ext cx="2000250" cy="15001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 rot="6300709">
            <a:off x="4424044" y="1748888"/>
            <a:ext cx="537697" cy="993679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 rot="15935570" flipH="1">
            <a:off x="7116449" y="1796769"/>
            <a:ext cx="503295" cy="98439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14875" y="2643188"/>
            <a:ext cx="914400" cy="9144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Хорда 28"/>
          <p:cNvSpPr/>
          <p:nvPr/>
        </p:nvSpPr>
        <p:spPr>
          <a:xfrm rot="17524347">
            <a:off x="5601494" y="4766469"/>
            <a:ext cx="938212" cy="539750"/>
          </a:xfrm>
          <a:prstGeom prst="chord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572125" y="4500563"/>
            <a:ext cx="285750" cy="2857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215063" y="4500563"/>
            <a:ext cx="285750" cy="2857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286500" y="2571750"/>
            <a:ext cx="914400" cy="9144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072063" y="3143250"/>
            <a:ext cx="285750" cy="28575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500813" y="3071813"/>
            <a:ext cx="285750" cy="28575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Хорда 37"/>
          <p:cNvSpPr/>
          <p:nvPr/>
        </p:nvSpPr>
        <p:spPr>
          <a:xfrm rot="5400000">
            <a:off x="4675981" y="2682082"/>
            <a:ext cx="992187" cy="914400"/>
          </a:xfrm>
          <a:prstGeom prst="chord">
            <a:avLst>
              <a:gd name="adj1" fmla="val 5385736"/>
              <a:gd name="adj2" fmla="val 1620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Хорда 38"/>
          <p:cNvSpPr/>
          <p:nvPr/>
        </p:nvSpPr>
        <p:spPr>
          <a:xfrm rot="5400000">
            <a:off x="6247606" y="2610644"/>
            <a:ext cx="992188" cy="914400"/>
          </a:xfrm>
          <a:prstGeom prst="chord">
            <a:avLst>
              <a:gd name="adj1" fmla="val 5385736"/>
              <a:gd name="adj2" fmla="val 1620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 rot="10800000">
            <a:off x="2625724" y="2593975"/>
            <a:ext cx="374640" cy="25146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3200400" y="2647950"/>
            <a:ext cx="419100" cy="1851025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10800000">
            <a:off x="3786182" y="3286124"/>
            <a:ext cx="357190" cy="178752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4357686" y="2571744"/>
            <a:ext cx="279400" cy="166846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Дуга 54"/>
          <p:cNvSpPr/>
          <p:nvPr/>
        </p:nvSpPr>
        <p:spPr>
          <a:xfrm rot="8072437">
            <a:off x="4593431" y="2150269"/>
            <a:ext cx="2957513" cy="2701925"/>
          </a:xfrm>
          <a:prstGeom prst="arc">
            <a:avLst>
              <a:gd name="adj1" fmla="val 16200000"/>
              <a:gd name="adj2" fmla="val 2138851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571472" y="1071546"/>
            <a:ext cx="7251490" cy="4840627"/>
            <a:chOff x="608804" y="1160123"/>
            <a:chExt cx="7251490" cy="4840627"/>
          </a:xfrm>
        </p:grpSpPr>
        <p:sp>
          <p:nvSpPr>
            <p:cNvPr id="57" name="Равнобедренный треугольник 56"/>
            <p:cNvSpPr/>
            <p:nvPr/>
          </p:nvSpPr>
          <p:spPr>
            <a:xfrm rot="1315708" flipH="1">
              <a:off x="6794376" y="1176087"/>
              <a:ext cx="423625" cy="1271587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 rot="20306007">
              <a:off x="4770329" y="1160123"/>
              <a:ext cx="382974" cy="127158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2357438" y="2571750"/>
              <a:ext cx="2928937" cy="25717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357438" y="5143500"/>
              <a:ext cx="285750" cy="571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2928938" y="5143500"/>
              <a:ext cx="285750" cy="571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071938" y="5143500"/>
              <a:ext cx="285750" cy="571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4714875" y="5143500"/>
              <a:ext cx="285750" cy="571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Трапеция 64"/>
            <p:cNvSpPr/>
            <p:nvPr/>
          </p:nvSpPr>
          <p:spPr>
            <a:xfrm>
              <a:off x="2286000" y="5715000"/>
              <a:ext cx="428625" cy="285750"/>
            </a:xfrm>
            <a:prstGeom prst="trapezoid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Трапеция 67"/>
            <p:cNvSpPr/>
            <p:nvPr/>
          </p:nvSpPr>
          <p:spPr>
            <a:xfrm>
              <a:off x="2857500" y="5715000"/>
              <a:ext cx="428625" cy="285750"/>
            </a:xfrm>
            <a:prstGeom prst="trapezoid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Трапеция 68"/>
            <p:cNvSpPr/>
            <p:nvPr/>
          </p:nvSpPr>
          <p:spPr>
            <a:xfrm>
              <a:off x="4000500" y="5715000"/>
              <a:ext cx="428625" cy="285750"/>
            </a:xfrm>
            <a:prstGeom prst="trapezoid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Трапеция 69"/>
            <p:cNvSpPr/>
            <p:nvPr/>
          </p:nvSpPr>
          <p:spPr>
            <a:xfrm>
              <a:off x="4643438" y="5715000"/>
              <a:ext cx="428625" cy="285750"/>
            </a:xfrm>
            <a:prstGeom prst="trapezoi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rot="13687107">
              <a:off x="1553538" y="2250639"/>
              <a:ext cx="312395" cy="2201863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Блок-схема: ручное управление 71"/>
            <p:cNvSpPr/>
            <p:nvPr/>
          </p:nvSpPr>
          <p:spPr>
            <a:xfrm>
              <a:off x="4857750" y="2285992"/>
              <a:ext cx="2286000" cy="2184408"/>
            </a:xfrm>
            <a:prstGeom prst="flowChartManualOperation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5072063" y="3929063"/>
              <a:ext cx="2000250" cy="15001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 rot="6300709">
              <a:off x="4424044" y="1748888"/>
              <a:ext cx="537697" cy="993679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 rot="15935570" flipH="1">
              <a:off x="7116449" y="1796769"/>
              <a:ext cx="503295" cy="98439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4714875" y="2643188"/>
              <a:ext cx="914400" cy="9144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Хорда 76"/>
            <p:cNvSpPr/>
            <p:nvPr/>
          </p:nvSpPr>
          <p:spPr>
            <a:xfrm rot="17524347">
              <a:off x="5601494" y="4766469"/>
              <a:ext cx="938212" cy="539750"/>
            </a:xfrm>
            <a:prstGeom prst="chord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5572125" y="4500563"/>
              <a:ext cx="285750" cy="285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6215063" y="4500563"/>
              <a:ext cx="285750" cy="285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6286500" y="2571750"/>
              <a:ext cx="914400" cy="9144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5072063" y="3143250"/>
              <a:ext cx="285750" cy="285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6500813" y="3071813"/>
              <a:ext cx="285750" cy="285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Хорда 82"/>
            <p:cNvSpPr/>
            <p:nvPr/>
          </p:nvSpPr>
          <p:spPr>
            <a:xfrm rot="5400000">
              <a:off x="4675981" y="2682082"/>
              <a:ext cx="992187" cy="914400"/>
            </a:xfrm>
            <a:prstGeom prst="chord">
              <a:avLst>
                <a:gd name="adj1" fmla="val 5385736"/>
                <a:gd name="adj2" fmla="val 1620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4" name="Хорда 83"/>
            <p:cNvSpPr/>
            <p:nvPr/>
          </p:nvSpPr>
          <p:spPr>
            <a:xfrm rot="5400000">
              <a:off x="6247606" y="2610644"/>
              <a:ext cx="992188" cy="914400"/>
            </a:xfrm>
            <a:prstGeom prst="chord">
              <a:avLst>
                <a:gd name="adj1" fmla="val 5385736"/>
                <a:gd name="adj2" fmla="val 1620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5" name="Равнобедренный треугольник 84"/>
            <p:cNvSpPr/>
            <p:nvPr/>
          </p:nvSpPr>
          <p:spPr>
            <a:xfrm rot="10800000">
              <a:off x="2625724" y="2593975"/>
              <a:ext cx="374640" cy="25146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6" name="Равнобедренный треугольник 85"/>
            <p:cNvSpPr/>
            <p:nvPr/>
          </p:nvSpPr>
          <p:spPr>
            <a:xfrm>
              <a:off x="3200400" y="2647950"/>
              <a:ext cx="419100" cy="1851025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7" name="Равнобедренный треугольник 86"/>
            <p:cNvSpPr/>
            <p:nvPr/>
          </p:nvSpPr>
          <p:spPr>
            <a:xfrm rot="10800000">
              <a:off x="3786182" y="3286124"/>
              <a:ext cx="357190" cy="1787525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8" name="Равнобедренный треугольник 87"/>
            <p:cNvSpPr/>
            <p:nvPr/>
          </p:nvSpPr>
          <p:spPr>
            <a:xfrm>
              <a:off x="4357686" y="2571744"/>
              <a:ext cx="279400" cy="1668462"/>
            </a:xfrm>
            <a:prstGeom prst="triangl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9" name="Дуга 88"/>
            <p:cNvSpPr/>
            <p:nvPr/>
          </p:nvSpPr>
          <p:spPr>
            <a:xfrm rot="8072437">
              <a:off x="4593431" y="2150269"/>
              <a:ext cx="2957513" cy="2701925"/>
            </a:xfrm>
            <a:prstGeom prst="arc">
              <a:avLst>
                <a:gd name="adj1" fmla="val 16200000"/>
                <a:gd name="adj2" fmla="val 2138851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90" name="MS900074721[1].wav">
            <a:hlinkClick r:id="" action="ppaction://media"/>
          </p:cNvPr>
          <p:cNvPicPr>
            <a:picLocks noRot="1" noChangeAspect="1"/>
          </p:cNvPicPr>
          <p:nvPr>
            <a:wavAudioFile r:embed="rId1" name="MS900074721[1].wav"/>
          </p:nvPr>
        </p:nvPicPr>
        <p:blipFill>
          <a:blip r:embed="rId3" cstate="print"/>
          <a:stretch>
            <a:fillRect/>
          </a:stretch>
        </p:blipFill>
        <p:spPr>
          <a:xfrm>
            <a:off x="9429784" y="0"/>
            <a:ext cx="244475" cy="244475"/>
          </a:xfrm>
          <a:prstGeom prst="rect">
            <a:avLst/>
          </a:prstGeom>
        </p:spPr>
      </p:pic>
      <p:sp>
        <p:nvSpPr>
          <p:cNvPr id="91" name="Стрелка вверх 90">
            <a:hlinkClick r:id="rId4" action="ppaction://hlinksldjump"/>
          </p:cNvPr>
          <p:cNvSpPr/>
          <p:nvPr/>
        </p:nvSpPr>
        <p:spPr>
          <a:xfrm>
            <a:off x="8143900" y="6000768"/>
            <a:ext cx="1000100" cy="57150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1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</p:childTnLst>
        </p:cTn>
      </p:par>
    </p:tnLst>
    <p:bldLst>
      <p:bldP spid="67" grpId="0" animBg="1"/>
      <p:bldP spid="66" grpId="0" animBg="1"/>
      <p:bldP spid="36" grpId="0" animBg="1"/>
      <p:bldP spid="44" grpId="0" animBg="1"/>
      <p:bldP spid="45" grpId="0" animBg="1"/>
      <p:bldP spid="46" grpId="0" animBg="1"/>
      <p:bldP spid="47" grpId="0" animBg="1"/>
      <p:bldP spid="37" grpId="0" animBg="1"/>
      <p:bldP spid="6" grpId="0" animBg="1"/>
      <p:bldP spid="5" grpId="0" animBg="1"/>
      <p:bldP spid="34" grpId="0" animBg="1"/>
      <p:bldP spid="35" grpId="0" animBg="1"/>
      <p:bldP spid="4" grpId="0" animBg="1"/>
      <p:bldP spid="23" grpId="0" animBg="1"/>
      <p:bldP spid="61" grpId="0" animBg="1"/>
      <p:bldP spid="33" grpId="0" animBg="1"/>
      <p:bldP spid="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0"/>
            <a:ext cx="3975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Информационные источники: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8715436" cy="677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 Narrow" pitchFamily="34" charset="0"/>
              </a:rPr>
              <a:t>Слайд 2. Предметы </a:t>
            </a:r>
            <a:r>
              <a:rPr lang="en-US" sz="1200" dirty="0" smtClean="0">
                <a:latin typeface="Arial Narrow" pitchFamily="34" charset="0"/>
                <a:hlinkClick r:id="rId2"/>
              </a:rPr>
              <a:t>http://www.rebenok-umnik.ru/published/publicdata/REBENOKNEW/attachments/SC/products_pictures/Igra_Mir_vokrug_nas_enl.jpg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Слайд 3. Подушка </a:t>
            </a:r>
            <a:r>
              <a:rPr lang="en-US" sz="1200" dirty="0" smtClean="0">
                <a:latin typeface="Arial Narrow" pitchFamily="34" charset="0"/>
                <a:hlinkClick r:id="rId3"/>
              </a:rPr>
              <a:t>http://img-fotki.yandex.ru/get/5806/eliseev-komrad.1/0_504b5_a280a553_L.jpg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Кубики </a:t>
            </a:r>
            <a:r>
              <a:rPr lang="en-US" sz="1200" dirty="0" smtClean="0">
                <a:latin typeface="Arial Narrow" pitchFamily="34" charset="0"/>
                <a:hlinkClick r:id="rId4"/>
              </a:rPr>
              <a:t>http://www.as2x2.com/sites/default/files/images1/2.jpg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Печенье </a:t>
            </a:r>
            <a:r>
              <a:rPr lang="en-US" sz="1200" dirty="0" smtClean="0">
                <a:latin typeface="Arial Narrow" pitchFamily="34" charset="0"/>
                <a:hlinkClick r:id="rId5"/>
              </a:rPr>
              <a:t>http://www.pokrovsk-food.ru/userfiles/catalog/12652951223.jpg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Платок </a:t>
            </a:r>
            <a:r>
              <a:rPr lang="en-US" sz="1200" dirty="0" smtClean="0">
                <a:latin typeface="Arial Narrow" pitchFamily="34" charset="0"/>
                <a:hlinkClick r:id="rId6"/>
              </a:rPr>
              <a:t>http://rs01.bemydress.ru/product_add/2953/d0/af/a0e1d660f896c3893067beb8970807ed/20309b969f53add.jpg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Слайд 4. Дом </a:t>
            </a:r>
            <a:r>
              <a:rPr lang="en-US" sz="1200" dirty="0" smtClean="0">
                <a:latin typeface="Arial Narrow" pitchFamily="34" charset="0"/>
                <a:hlinkClick r:id="rId7"/>
              </a:rPr>
              <a:t>http://sumbud.sumy.ua/img/pro2/img_001.jpg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Книга </a:t>
            </a:r>
            <a:r>
              <a:rPr lang="en-US" sz="1200" dirty="0" smtClean="0">
                <a:latin typeface="Arial Narrow" pitchFamily="34" charset="0"/>
                <a:hlinkClick r:id="rId8"/>
              </a:rPr>
              <a:t>http://www.booksiti.net.ru/books/13551325.jpg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Доска </a:t>
            </a:r>
            <a:r>
              <a:rPr lang="en-US" sz="1200" dirty="0" smtClean="0">
                <a:latin typeface="Arial Narrow" pitchFamily="34" charset="0"/>
                <a:hlinkClick r:id="rId9"/>
              </a:rPr>
              <a:t>http://officemarket.com.ua/bmz_cache/f/fc8794bb077aebd96fcd55dbf445b4f7.image.750x509.jpg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Конфета </a:t>
            </a:r>
            <a:r>
              <a:rPr lang="en-US" sz="1200" dirty="0" smtClean="0">
                <a:latin typeface="Arial Narrow" pitchFamily="34" charset="0"/>
                <a:hlinkClick r:id="rId10"/>
              </a:rPr>
              <a:t>http://www.vedun.ru/image/product/01/ALENKA_001_1.jpg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Слайд 5. Часы </a:t>
            </a:r>
            <a:r>
              <a:rPr lang="en-US" sz="1200" dirty="0" smtClean="0">
                <a:latin typeface="Arial Narrow" pitchFamily="34" charset="0"/>
                <a:hlinkClick r:id="rId11"/>
              </a:rPr>
              <a:t>http://900igr.net/datai/chtenie/Slova-kakoj-1.files/0032-029-Kruglye-chasy.jpg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Клубок </a:t>
            </a:r>
            <a:r>
              <a:rPr lang="en-US" sz="1200" dirty="0" smtClean="0">
                <a:latin typeface="Arial Narrow" pitchFamily="34" charset="0"/>
                <a:hlinkClick r:id="rId12"/>
              </a:rPr>
              <a:t>http://toknitorcrochet.webs.com/small.JPG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Мяч </a:t>
            </a:r>
            <a:r>
              <a:rPr lang="en-US" sz="1200" dirty="0" smtClean="0">
                <a:latin typeface="Arial Narrow" pitchFamily="34" charset="0"/>
                <a:hlinkClick r:id="rId13"/>
              </a:rPr>
              <a:t>http://s46.radikal.ru/i111/1008/43/2c3233c3e331.jpg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Колобок </a:t>
            </a:r>
            <a:r>
              <a:rPr lang="en-US" sz="1200" dirty="0" smtClean="0">
                <a:latin typeface="Arial Narrow" pitchFamily="34" charset="0"/>
                <a:hlinkClick r:id="rId14"/>
              </a:rPr>
              <a:t>http://www.rustoys.ru/toys/images/k/kolobok_new_plastizol.jpg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Слайд 6. Яйцо </a:t>
            </a:r>
            <a:r>
              <a:rPr lang="en-US" sz="1200" dirty="0" smtClean="0">
                <a:latin typeface="Arial Narrow" pitchFamily="34" charset="0"/>
                <a:hlinkClick r:id="rId15"/>
              </a:rPr>
              <a:t>http://2krota.ru/uploads/posts/2011-05/1305803461_2210_1.jpg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Батон </a:t>
            </a:r>
            <a:r>
              <a:rPr lang="en-US" sz="1200" dirty="0" smtClean="0">
                <a:latin typeface="Arial Narrow" pitchFamily="34" charset="0"/>
                <a:hlinkClick r:id="rId16"/>
              </a:rPr>
              <a:t>http://www.oao-zhk.ru/images/Baton/Big/Baton_nareznoy_b.jpg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Слива </a:t>
            </a:r>
            <a:r>
              <a:rPr lang="en-US" sz="1200" dirty="0" smtClean="0">
                <a:latin typeface="Arial Narrow" pitchFamily="34" charset="0"/>
                <a:hlinkClick r:id="rId17"/>
              </a:rPr>
              <a:t>http://s47.radikal.ru/i117/0812/b0/873ee01f29b2.png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Шарик </a:t>
            </a:r>
            <a:r>
              <a:rPr lang="en-US" sz="1200" dirty="0" smtClean="0">
                <a:latin typeface="Arial Narrow" pitchFamily="34" charset="0"/>
                <a:hlinkClick r:id="rId18"/>
              </a:rPr>
              <a:t>http://damewallis.files.wordpress.com/2011/05/red-balloon.jpg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Слайд 7. Пирамидка </a:t>
            </a:r>
            <a:r>
              <a:rPr lang="en-US" sz="1200" dirty="0" smtClean="0">
                <a:latin typeface="Arial Narrow" pitchFamily="34" charset="0"/>
                <a:hlinkClick r:id="rId19"/>
              </a:rPr>
              <a:t>http://media.kinder-baby.ru/78/78fa/78fa07d02985e36aba22f4c587505196_image_large.jpg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Мороженое </a:t>
            </a:r>
            <a:r>
              <a:rPr lang="en-US" sz="1200" dirty="0" smtClean="0">
                <a:latin typeface="Arial Narrow" pitchFamily="34" charset="0"/>
                <a:hlinkClick r:id="rId20"/>
              </a:rPr>
              <a:t>http://www.schoeller.ru/www2003-2005/OBJECTS/0496.jpg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  <a:hlinkClick r:id="rId21"/>
              </a:rPr>
              <a:t>http://www.schoeller.ru/www2003-2005/OBJECTS/3650.jpg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Елка </a:t>
            </a:r>
            <a:r>
              <a:rPr lang="en-US" sz="1200" dirty="0" smtClean="0">
                <a:latin typeface="Arial Narrow" pitchFamily="34" charset="0"/>
                <a:hlinkClick r:id="rId22"/>
              </a:rPr>
              <a:t>http://i01.fsimg.ru/4/tlog_box/1855/1855985.jpg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Виноград </a:t>
            </a:r>
            <a:r>
              <a:rPr lang="en-US" sz="1200" dirty="0" smtClean="0">
                <a:latin typeface="Arial Narrow" pitchFamily="34" charset="0"/>
                <a:hlinkClick r:id="rId23"/>
              </a:rPr>
              <a:t>http://www.tajagroproducts.com/images/NEW%20FILE%20IMAGES/pho_blackgrapes.jpg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Слайд 8. Ведро </a:t>
            </a:r>
            <a:r>
              <a:rPr lang="en-US" sz="1200" dirty="0" smtClean="0">
                <a:latin typeface="Arial Narrow" pitchFamily="34" charset="0"/>
                <a:hlinkClick r:id="rId24"/>
              </a:rPr>
              <a:t>http://spetsrostok.ru/d/217800/d/5.jpg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Юбка </a:t>
            </a:r>
            <a:r>
              <a:rPr lang="en-US" sz="1200" dirty="0" smtClean="0">
                <a:latin typeface="Arial Narrow" pitchFamily="34" charset="0"/>
                <a:hlinkClick r:id="rId25"/>
              </a:rPr>
              <a:t>http://images.fashionremix.com/D-G-Denim-Skirt-For-kids-Denim-Blue_photos-4_4151.jpg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Ваза </a:t>
            </a:r>
            <a:r>
              <a:rPr lang="en-US" sz="1200" dirty="0" smtClean="0">
                <a:latin typeface="Arial Narrow" pitchFamily="34" charset="0"/>
                <a:hlinkClick r:id="rId26"/>
              </a:rPr>
              <a:t>http://likewantneed.files.wordpress.com/2011/04/vases.jpg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Сумка </a:t>
            </a:r>
            <a:r>
              <a:rPr lang="en-US" sz="1200" dirty="0" smtClean="0">
                <a:latin typeface="Arial Narrow" pitchFamily="34" charset="0"/>
                <a:hlinkClick r:id="rId27"/>
              </a:rPr>
              <a:t>http://www.goodhouse.ru/upload/2011/04/04.04/month_300_14.jpg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Слайд 9. Мяч </a:t>
            </a:r>
            <a:r>
              <a:rPr lang="en-US" sz="1200" dirty="0" smtClean="0">
                <a:latin typeface="Arial Narrow" pitchFamily="34" charset="0"/>
                <a:hlinkClick r:id="rId28"/>
              </a:rPr>
              <a:t>http://michaelreid.typepad.com/.a/6a00e54edabd838833011168a00f09970c-800wi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Сникерс </a:t>
            </a:r>
            <a:r>
              <a:rPr lang="en-US" sz="1200" dirty="0" smtClean="0">
                <a:latin typeface="Arial Narrow" pitchFamily="34" charset="0"/>
                <a:hlinkClick r:id="rId29"/>
              </a:rPr>
              <a:t>http://vsefakty.ru/wp-content/uploads/2011/07/snickers-candy-bar-2-07-oz-58-7-g.jpg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Шарик </a:t>
            </a:r>
            <a:r>
              <a:rPr lang="en-US" sz="1200" dirty="0" smtClean="0">
                <a:latin typeface="Arial Narrow" pitchFamily="34" charset="0"/>
                <a:hlinkClick r:id="rId30"/>
              </a:rPr>
              <a:t>http://demiart.ru/forum/uploads5/post-1259426-1269530844.jpg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Горшок с цветами </a:t>
            </a:r>
            <a:r>
              <a:rPr lang="en-US" sz="1200" dirty="0" smtClean="0">
                <a:latin typeface="Arial Narrow" pitchFamily="34" charset="0"/>
                <a:hlinkClick r:id="rId31"/>
              </a:rPr>
              <a:t>http://img-fotki.yandex.ru/get/4702/miss-monrodiz.246/0_5f7ea_835c3a08_M.jpg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Корзина </a:t>
            </a:r>
            <a:r>
              <a:rPr lang="en-US" sz="1200" dirty="0" smtClean="0">
                <a:latin typeface="Arial Narrow" pitchFamily="34" charset="0"/>
                <a:hlinkClick r:id="rId32"/>
              </a:rPr>
              <a:t>http://i.allday.ru/uploads/posts/2009-08/thumbs/1250076522_1.jpg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err="1" smtClean="0">
                <a:latin typeface="Arial Narrow" pitchFamily="34" charset="0"/>
              </a:rPr>
              <a:t>Минусовка</a:t>
            </a:r>
            <a:r>
              <a:rPr lang="ru-RU" sz="1200" dirty="0" smtClean="0">
                <a:latin typeface="Arial Narrow" pitchFamily="34" charset="0"/>
              </a:rPr>
              <a:t> детской песни «</a:t>
            </a:r>
            <a:r>
              <a:rPr lang="ru-RU" sz="1200" dirty="0" err="1" smtClean="0">
                <a:latin typeface="Arial Narrow" pitchFamily="34" charset="0"/>
              </a:rPr>
              <a:t>Чунга-чанга</a:t>
            </a:r>
            <a:r>
              <a:rPr lang="ru-RU" sz="1200" dirty="0" smtClean="0">
                <a:latin typeface="Arial Narrow" pitchFamily="34" charset="0"/>
              </a:rPr>
              <a:t>»  </a:t>
            </a:r>
            <a:r>
              <a:rPr lang="en-US" sz="1200" dirty="0" smtClean="0">
                <a:latin typeface="Arial Narrow" pitchFamily="34" charset="0"/>
                <a:hlinkClick r:id="rId33"/>
              </a:rPr>
              <a:t>http://detochki.su/minus/098.mp3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Слайд 10. Мышь </a:t>
            </a:r>
            <a:r>
              <a:rPr lang="en-US" sz="1200" dirty="0" smtClean="0">
                <a:latin typeface="Arial Narrow" pitchFamily="34" charset="0"/>
                <a:hlinkClick r:id="rId34"/>
              </a:rPr>
              <a:t>http://900igr.net/data/tsvet-i-forma/Figury-7.files/0011-031-Myshka.gif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  <a:hlinkClick r:id="rId35"/>
              </a:rPr>
              <a:t>Беленькая Л.В. Прием «Обучает мультик»</a:t>
            </a:r>
            <a:r>
              <a:rPr lang="ru-RU" sz="1200" dirty="0" smtClean="0">
                <a:latin typeface="Arial Narrow" pitchFamily="34" charset="0"/>
              </a:rPr>
              <a:t> </a:t>
            </a:r>
          </a:p>
          <a:p>
            <a:endParaRPr lang="ru-RU" sz="11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190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 Narrow" pitchFamily="34" charset="0"/>
              </a:rPr>
              <a:t>Чем отличаются предметы друг от друга?</a:t>
            </a:r>
            <a:endParaRPr lang="ru-RU" sz="36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1026" name="Picture 2" descr="http://www.rebenok-umnik.ru/published/publicdata/REBENOKNEW/attachments/SC/products_pictures/Igra_Mir_vokrug_nas_enl.jpg"/>
          <p:cNvPicPr>
            <a:picLocks noChangeAspect="1" noChangeArrowheads="1"/>
          </p:cNvPicPr>
          <p:nvPr/>
        </p:nvPicPr>
        <p:blipFill>
          <a:blip r:embed="rId3" cstate="print"/>
          <a:srcRect t="15240" b="33390"/>
          <a:stretch>
            <a:fillRect/>
          </a:stretch>
        </p:blipFill>
        <p:spPr bwMode="auto">
          <a:xfrm>
            <a:off x="0" y="1214422"/>
            <a:ext cx="9144000" cy="3429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285728"/>
            <a:ext cx="7688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 Narrow" pitchFamily="34" charset="0"/>
              </a:rPr>
              <a:t>Рядом с нами много разных предметов</a:t>
            </a:r>
            <a:endParaRPr lang="ru-RU" sz="36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214950"/>
            <a:ext cx="16209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Arial Narrow" pitchFamily="34" charset="0"/>
              </a:rPr>
              <a:t>цвет</a:t>
            </a:r>
            <a:endParaRPr lang="ru-RU" sz="6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5214950"/>
            <a:ext cx="2323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Arial Narrow" pitchFamily="34" charset="0"/>
              </a:rPr>
              <a:t>форма</a:t>
            </a:r>
            <a:endParaRPr lang="ru-RU" sz="6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2686968" y="1938326"/>
            <a:ext cx="4133727" cy="3133748"/>
            <a:chOff x="2686968" y="1938326"/>
            <a:chExt cx="4133727" cy="3133748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929190" y="4071942"/>
              <a:ext cx="785818" cy="1000132"/>
              <a:chOff x="4929190" y="4071942"/>
              <a:chExt cx="785818" cy="1000132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 rot="16200000" flipH="1">
                <a:off x="4643438" y="4357694"/>
                <a:ext cx="1000132" cy="428628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5357818" y="5072074"/>
                <a:ext cx="357190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Группа 10"/>
            <p:cNvGrpSpPr/>
            <p:nvPr/>
          </p:nvGrpSpPr>
          <p:grpSpPr>
            <a:xfrm flipH="1">
              <a:off x="3571868" y="4071942"/>
              <a:ext cx="714380" cy="1000132"/>
              <a:chOff x="4929190" y="4071942"/>
              <a:chExt cx="714380" cy="1000132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 rot="16200000" flipH="1">
                <a:off x="4643438" y="4357694"/>
                <a:ext cx="1000132" cy="428628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rot="10800000" flipH="1">
                <a:off x="5357818" y="5072074"/>
                <a:ext cx="285752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Арка 7"/>
            <p:cNvSpPr/>
            <p:nvPr/>
          </p:nvSpPr>
          <p:spPr>
            <a:xfrm rot="10090965">
              <a:off x="2686968" y="2605066"/>
              <a:ext cx="1151894" cy="1244567"/>
            </a:xfrm>
            <a:prstGeom prst="blockArc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Арка 9"/>
            <p:cNvSpPr/>
            <p:nvPr/>
          </p:nvSpPr>
          <p:spPr>
            <a:xfrm rot="11382371">
              <a:off x="5668801" y="2731377"/>
              <a:ext cx="1151894" cy="1244567"/>
            </a:xfrm>
            <a:prstGeom prst="blockArc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581392" y="1938326"/>
              <a:ext cx="2357454" cy="2357454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/>
            <p:cNvSpPr/>
            <p:nvPr/>
          </p:nvSpPr>
          <p:spPr>
            <a:xfrm rot="2463983">
              <a:off x="4071934" y="2285992"/>
              <a:ext cx="500066" cy="642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4143372" y="2643182"/>
              <a:ext cx="214282" cy="2143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 rot="19765219">
              <a:off x="4929190" y="2357430"/>
              <a:ext cx="500066" cy="642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5143504" y="2714620"/>
              <a:ext cx="214282" cy="2143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Месяц 6"/>
            <p:cNvSpPr/>
            <p:nvPr/>
          </p:nvSpPr>
          <p:spPr>
            <a:xfrm rot="16200000">
              <a:off x="4493415" y="2936081"/>
              <a:ext cx="500066" cy="914400"/>
            </a:xfrm>
            <a:prstGeom prst="moon">
              <a:avLst>
                <a:gd name="adj" fmla="val 40909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85720" y="285728"/>
            <a:ext cx="2357454" cy="2357454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4214818"/>
            <a:ext cx="2357454" cy="2357454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500826" y="285728"/>
            <a:ext cx="2357454" cy="2357454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4214818"/>
            <a:ext cx="2357454" cy="2357454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Мила\Desktop\0_504b5_a280a553_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57166"/>
            <a:ext cx="2214578" cy="2242260"/>
          </a:xfrm>
          <a:prstGeom prst="rect">
            <a:avLst/>
          </a:prstGeom>
          <a:noFill/>
        </p:spPr>
      </p:pic>
      <p:pic>
        <p:nvPicPr>
          <p:cNvPr id="1028" name="Picture 4" descr="http://www.as2x2.com/sites/default/files/images1/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286256"/>
            <a:ext cx="2310212" cy="2205034"/>
          </a:xfrm>
          <a:prstGeom prst="rect">
            <a:avLst/>
          </a:prstGeom>
          <a:noFill/>
        </p:spPr>
      </p:pic>
      <p:pic>
        <p:nvPicPr>
          <p:cNvPr id="1029" name="Picture 5" descr="C:\Users\Мила\Desktop\1265295122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357694"/>
            <a:ext cx="2289517" cy="2143140"/>
          </a:xfrm>
          <a:prstGeom prst="rect">
            <a:avLst/>
          </a:prstGeom>
          <a:noFill/>
        </p:spPr>
      </p:pic>
      <p:pic>
        <p:nvPicPr>
          <p:cNvPr id="9" name="Picture 2" descr="C:\Users\Мила\Desktop\500_50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572264" y="357166"/>
            <a:ext cx="2214578" cy="221457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071802" y="285728"/>
            <a:ext cx="29514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Arial Narrow" pitchFamily="34" charset="0"/>
              </a:rPr>
              <a:t>квадратная </a:t>
            </a:r>
          </a:p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Arial Narrow" pitchFamily="34" charset="0"/>
              </a:rPr>
              <a:t>форма</a:t>
            </a:r>
            <a:endParaRPr lang="ru-RU" sz="4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B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2928926" y="1714488"/>
            <a:ext cx="3173392" cy="3500462"/>
            <a:chOff x="2928926" y="1714488"/>
            <a:chExt cx="3173392" cy="3500462"/>
          </a:xfrm>
        </p:grpSpPr>
        <p:sp>
          <p:nvSpPr>
            <p:cNvPr id="15" name="Арка 14"/>
            <p:cNvSpPr/>
            <p:nvPr/>
          </p:nvSpPr>
          <p:spPr>
            <a:xfrm rot="16200000">
              <a:off x="2958032" y="2614076"/>
              <a:ext cx="1151894" cy="1210106"/>
            </a:xfrm>
            <a:prstGeom prst="blockArc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Арка 13"/>
            <p:cNvSpPr/>
            <p:nvPr/>
          </p:nvSpPr>
          <p:spPr>
            <a:xfrm rot="5400000">
              <a:off x="4904088" y="2525408"/>
              <a:ext cx="1151894" cy="1244567"/>
            </a:xfrm>
            <a:prstGeom prst="blockArc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 flipH="1">
              <a:off x="3571868" y="4071942"/>
              <a:ext cx="714380" cy="1000132"/>
              <a:chOff x="4929190" y="4071942"/>
              <a:chExt cx="714380" cy="1000132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 rot="16200000" flipH="1">
                <a:off x="4643438" y="4357694"/>
                <a:ext cx="1000132" cy="428628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10800000" flipH="1">
                <a:off x="5357818" y="5072074"/>
                <a:ext cx="285752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Группа 10"/>
            <p:cNvGrpSpPr/>
            <p:nvPr/>
          </p:nvGrpSpPr>
          <p:grpSpPr>
            <a:xfrm rot="20698178">
              <a:off x="4714876" y="4000504"/>
              <a:ext cx="428628" cy="1214446"/>
              <a:chOff x="4714876" y="4000504"/>
              <a:chExt cx="428628" cy="1214446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 rot="16200000" flipH="1">
                <a:off x="4429124" y="4286256"/>
                <a:ext cx="1000132" cy="428628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rot="5400000">
                <a:off x="4929190" y="5000636"/>
                <a:ext cx="214314" cy="214314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Прямоугольник 1"/>
            <p:cNvSpPr/>
            <p:nvPr/>
          </p:nvSpPr>
          <p:spPr>
            <a:xfrm>
              <a:off x="3500430" y="1714488"/>
              <a:ext cx="2000264" cy="2571768"/>
            </a:xfrm>
            <a:prstGeom prst="rect">
              <a:avLst/>
            </a:prstGeom>
            <a:solidFill>
              <a:srgbClr val="F692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/>
            <p:cNvSpPr/>
            <p:nvPr/>
          </p:nvSpPr>
          <p:spPr>
            <a:xfrm>
              <a:off x="4071934" y="2285992"/>
              <a:ext cx="500066" cy="642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4572000" y="2285992"/>
              <a:ext cx="500066" cy="642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4286248" y="2500306"/>
              <a:ext cx="214282" cy="2143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4643438" y="2500306"/>
              <a:ext cx="214282" cy="2143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Месяц 6"/>
            <p:cNvSpPr/>
            <p:nvPr/>
          </p:nvSpPr>
          <p:spPr>
            <a:xfrm rot="16200000">
              <a:off x="4300534" y="2986086"/>
              <a:ext cx="457200" cy="914400"/>
            </a:xfrm>
            <a:prstGeom prst="mo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85720" y="285728"/>
            <a:ext cx="2000264" cy="2643206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571472" y="4286256"/>
            <a:ext cx="2000264" cy="257176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858016" y="4000504"/>
            <a:ext cx="2000264" cy="257176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6536545" y="-35743"/>
            <a:ext cx="2000264" cy="2643206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Мила\Desktop\img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357166"/>
            <a:ext cx="1857388" cy="2428892"/>
          </a:xfrm>
          <a:prstGeom prst="rect">
            <a:avLst/>
          </a:prstGeom>
          <a:noFill/>
        </p:spPr>
      </p:pic>
      <p:pic>
        <p:nvPicPr>
          <p:cNvPr id="2051" name="Picture 3" descr="C:\Users\Мила\Desktop\pushkin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29454" y="4071942"/>
            <a:ext cx="1857388" cy="2360149"/>
          </a:xfrm>
          <a:prstGeom prst="rect">
            <a:avLst/>
          </a:prstGeom>
          <a:noFill/>
        </p:spPr>
      </p:pic>
      <p:pic>
        <p:nvPicPr>
          <p:cNvPr id="2052" name="Picture 4" descr="C:\Users\Мила\Desktop\fc8794bb077aebd96fcd55dbf445b4f7.image.750x5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57166"/>
            <a:ext cx="2428892" cy="1848483"/>
          </a:xfrm>
          <a:prstGeom prst="rect">
            <a:avLst/>
          </a:prstGeom>
          <a:noFill/>
        </p:spPr>
      </p:pic>
      <p:pic>
        <p:nvPicPr>
          <p:cNvPr id="2053" name="Picture 5" descr="C:\Users\Мила\Desktop\ALENKA_001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572008"/>
            <a:ext cx="2357454" cy="200026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928926" y="5214950"/>
            <a:ext cx="38843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Arial Narrow" pitchFamily="34" charset="0"/>
              </a:rPr>
              <a:t>прямоугольная </a:t>
            </a:r>
          </a:p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Arial Narrow" pitchFamily="34" charset="0"/>
              </a:rPr>
              <a:t>форма</a:t>
            </a:r>
            <a:endParaRPr lang="ru-RU" sz="4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57158" y="214290"/>
            <a:ext cx="2357454" cy="2357454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2686968" y="1938326"/>
            <a:ext cx="3601719" cy="3133748"/>
            <a:chOff x="2686968" y="1938326"/>
            <a:chExt cx="3601719" cy="3133748"/>
          </a:xfrm>
        </p:grpSpPr>
        <p:grpSp>
          <p:nvGrpSpPr>
            <p:cNvPr id="13" name="Группа 12"/>
            <p:cNvGrpSpPr/>
            <p:nvPr/>
          </p:nvGrpSpPr>
          <p:grpSpPr>
            <a:xfrm flipH="1">
              <a:off x="3571868" y="4071942"/>
              <a:ext cx="714380" cy="1000132"/>
              <a:chOff x="4929190" y="4071942"/>
              <a:chExt cx="714380" cy="1000132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 rot="16200000" flipH="1">
                <a:off x="4643438" y="4357694"/>
                <a:ext cx="1000132" cy="428628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rot="10800000" flipH="1">
                <a:off x="5357818" y="5072074"/>
                <a:ext cx="285752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Группа 11"/>
            <p:cNvGrpSpPr/>
            <p:nvPr/>
          </p:nvGrpSpPr>
          <p:grpSpPr>
            <a:xfrm>
              <a:off x="4929190" y="4071942"/>
              <a:ext cx="785818" cy="1000132"/>
              <a:chOff x="4929190" y="4071942"/>
              <a:chExt cx="785818" cy="1000132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 rot="16200000" flipH="1">
                <a:off x="4643438" y="4357694"/>
                <a:ext cx="1000132" cy="428628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5357818" y="5072074"/>
                <a:ext cx="357190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Арка 16"/>
            <p:cNvSpPr/>
            <p:nvPr/>
          </p:nvSpPr>
          <p:spPr>
            <a:xfrm rot="10090965">
              <a:off x="2686968" y="2605066"/>
              <a:ext cx="1151894" cy="1244567"/>
            </a:xfrm>
            <a:prstGeom prst="blockArc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Арка 15"/>
            <p:cNvSpPr/>
            <p:nvPr/>
          </p:nvSpPr>
          <p:spPr>
            <a:xfrm rot="5752167">
              <a:off x="5209204" y="2539338"/>
              <a:ext cx="914400" cy="1244567"/>
            </a:xfrm>
            <a:prstGeom prst="blockArc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581392" y="1938326"/>
              <a:ext cx="2357454" cy="2357454"/>
            </a:xfrm>
            <a:prstGeom prst="ellipse">
              <a:avLst/>
            </a:prstGeom>
            <a:solidFill>
              <a:srgbClr val="FFCC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071934" y="2285992"/>
              <a:ext cx="500066" cy="642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643438" y="2285992"/>
              <a:ext cx="500066" cy="642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Месяц 18"/>
            <p:cNvSpPr/>
            <p:nvPr/>
          </p:nvSpPr>
          <p:spPr>
            <a:xfrm rot="16200000">
              <a:off x="4392496" y="3030557"/>
              <a:ext cx="457200" cy="914400"/>
            </a:xfrm>
            <a:prstGeom prst="mo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143372" y="2643182"/>
              <a:ext cx="214282" cy="2143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4714876" y="2643182"/>
              <a:ext cx="214282" cy="2143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Овал 22"/>
          <p:cNvSpPr/>
          <p:nvPr/>
        </p:nvSpPr>
        <p:spPr>
          <a:xfrm>
            <a:off x="357158" y="4214818"/>
            <a:ext cx="2357454" cy="2357454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429388" y="214290"/>
            <a:ext cx="2357454" cy="2357454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429388" y="4143380"/>
            <a:ext cx="2357454" cy="2357454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Мила\Desktop\0032-029-Kruglye-chas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14290"/>
            <a:ext cx="2325832" cy="2357454"/>
          </a:xfrm>
          <a:prstGeom prst="rect">
            <a:avLst/>
          </a:prstGeom>
          <a:noFill/>
        </p:spPr>
      </p:pic>
      <p:pic>
        <p:nvPicPr>
          <p:cNvPr id="1028" name="Picture 4" descr="http://toknitorcrochet.webs.com/smal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01" t="7234" r="17139" b="5949"/>
          <a:stretch>
            <a:fillRect/>
          </a:stretch>
        </p:blipFill>
        <p:spPr bwMode="auto">
          <a:xfrm>
            <a:off x="6286511" y="-428652"/>
            <a:ext cx="2704845" cy="4071966"/>
          </a:xfrm>
          <a:prstGeom prst="rect">
            <a:avLst/>
          </a:prstGeom>
          <a:noFill/>
        </p:spPr>
      </p:pic>
      <p:pic>
        <p:nvPicPr>
          <p:cNvPr id="1029" name="Picture 5" descr="C:\Users\Мила\Desktop\2c3233c3e33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071942"/>
            <a:ext cx="2571768" cy="2643206"/>
          </a:xfrm>
          <a:prstGeom prst="rect">
            <a:avLst/>
          </a:prstGeom>
          <a:noFill/>
        </p:spPr>
      </p:pic>
      <p:pic>
        <p:nvPicPr>
          <p:cNvPr id="1031" name="Picture 7" descr="http://www.rustoys.ru/toys/images/k/kolobok_new_plastizo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214818"/>
            <a:ext cx="2201856" cy="214314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714744" y="285728"/>
            <a:ext cx="20970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Arial Narrow" pitchFamily="34" charset="0"/>
              </a:rPr>
              <a:t>круглая </a:t>
            </a:r>
          </a:p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Arial Narrow" pitchFamily="34" charset="0"/>
              </a:rPr>
              <a:t>форма</a:t>
            </a:r>
            <a:endParaRPr lang="ru-RU" sz="4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2786050" y="214290"/>
            <a:ext cx="3623475" cy="3500462"/>
            <a:chOff x="5295821" y="428604"/>
            <a:chExt cx="3623475" cy="3500462"/>
          </a:xfrm>
        </p:grpSpPr>
        <p:grpSp>
          <p:nvGrpSpPr>
            <p:cNvPr id="17" name="Группа 16"/>
            <p:cNvGrpSpPr/>
            <p:nvPr/>
          </p:nvGrpSpPr>
          <p:grpSpPr>
            <a:xfrm flipH="1">
              <a:off x="6215074" y="2928934"/>
              <a:ext cx="714380" cy="1000132"/>
              <a:chOff x="4929190" y="4071942"/>
              <a:chExt cx="714380" cy="100013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rot="16200000" flipH="1">
                <a:off x="4643438" y="4357694"/>
                <a:ext cx="1000132" cy="428628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10800000" flipH="1">
                <a:off x="5357818" y="5072074"/>
                <a:ext cx="285752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Группа 19"/>
            <p:cNvGrpSpPr/>
            <p:nvPr/>
          </p:nvGrpSpPr>
          <p:grpSpPr>
            <a:xfrm>
              <a:off x="7358082" y="2928934"/>
              <a:ext cx="428628" cy="1000132"/>
              <a:chOff x="4929190" y="4071942"/>
              <a:chExt cx="428628" cy="1000132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rot="16200000" flipH="1">
                <a:off x="4643438" y="4357694"/>
                <a:ext cx="1000132" cy="428628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10800000">
                <a:off x="5072066" y="5072074"/>
                <a:ext cx="285752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Арка 8"/>
            <p:cNvSpPr/>
            <p:nvPr/>
          </p:nvSpPr>
          <p:spPr>
            <a:xfrm rot="2993393">
              <a:off x="7721066" y="1576415"/>
              <a:ext cx="1151894" cy="1244567"/>
            </a:xfrm>
            <a:prstGeom prst="blockArc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Арка 7"/>
            <p:cNvSpPr/>
            <p:nvPr/>
          </p:nvSpPr>
          <p:spPr>
            <a:xfrm rot="17327083">
              <a:off x="5342158" y="1980732"/>
              <a:ext cx="1151894" cy="1244567"/>
            </a:xfrm>
            <a:prstGeom prst="blockArc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" name="Овал 1"/>
            <p:cNvSpPr/>
            <p:nvPr/>
          </p:nvSpPr>
          <p:spPr>
            <a:xfrm>
              <a:off x="5929322" y="428604"/>
              <a:ext cx="2286016" cy="300039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/>
            <p:cNvSpPr/>
            <p:nvPr/>
          </p:nvSpPr>
          <p:spPr>
            <a:xfrm rot="20635637">
              <a:off x="6508616" y="1128204"/>
              <a:ext cx="500066" cy="642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 rot="20635637">
              <a:off x="7008682" y="985328"/>
              <a:ext cx="500066" cy="642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Месяц 4"/>
            <p:cNvSpPr/>
            <p:nvPr/>
          </p:nvSpPr>
          <p:spPr>
            <a:xfrm rot="15218625">
              <a:off x="6989613" y="1891139"/>
              <a:ext cx="457200" cy="914400"/>
            </a:xfrm>
            <a:prstGeom prst="mo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6500826" y="1428736"/>
              <a:ext cx="214282" cy="2143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7000892" y="1285860"/>
              <a:ext cx="214282" cy="2143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Овал 9"/>
          <p:cNvSpPr/>
          <p:nvPr/>
        </p:nvSpPr>
        <p:spPr>
          <a:xfrm>
            <a:off x="357158" y="285728"/>
            <a:ext cx="2286016" cy="3000396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72264" y="285728"/>
            <a:ext cx="2286016" cy="3000396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5400000">
            <a:off x="785786" y="3857628"/>
            <a:ext cx="2286016" cy="3000396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5400000">
            <a:off x="6143636" y="3857628"/>
            <a:ext cx="2286016" cy="3000396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Мила\Desktop\1305803461_2210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</a:blip>
          <a:srcRect b="3807"/>
          <a:stretch>
            <a:fillRect/>
          </a:stretch>
        </p:blipFill>
        <p:spPr bwMode="auto">
          <a:xfrm>
            <a:off x="785786" y="4286256"/>
            <a:ext cx="2378541" cy="1804995"/>
          </a:xfrm>
          <a:prstGeom prst="rect">
            <a:avLst/>
          </a:prstGeom>
          <a:noFill/>
        </p:spPr>
      </p:pic>
      <p:pic>
        <p:nvPicPr>
          <p:cNvPr id="3076" name="Picture 4" descr="C:\Users\Мила\Desktop\Baton_nareznoy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17305">
            <a:off x="6025932" y="4413430"/>
            <a:ext cx="2597030" cy="1785950"/>
          </a:xfrm>
          <a:prstGeom prst="rect">
            <a:avLst/>
          </a:prstGeom>
          <a:noFill/>
        </p:spPr>
      </p:pic>
      <p:pic>
        <p:nvPicPr>
          <p:cNvPr id="3078" name="Picture 6" descr="C:\Users\Мила\Desktop\873ee01f29b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228633">
            <a:off x="-309497" y="1096654"/>
            <a:ext cx="3418505" cy="2042523"/>
          </a:xfrm>
          <a:prstGeom prst="rect">
            <a:avLst/>
          </a:prstGeom>
          <a:noFill/>
        </p:spPr>
      </p:pic>
      <p:pic>
        <p:nvPicPr>
          <p:cNvPr id="3079" name="Picture 7" descr="C:\Users\Мила\Desktop\red-balloo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28604"/>
            <a:ext cx="2143140" cy="41021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428992" y="4071942"/>
            <a:ext cx="23920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Arial Narrow" pitchFamily="34" charset="0"/>
              </a:rPr>
              <a:t>овальная</a:t>
            </a:r>
          </a:p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Arial Narrow" pitchFamily="34" charset="0"/>
              </a:rPr>
              <a:t>форма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786050" y="2500306"/>
            <a:ext cx="3317344" cy="3500462"/>
            <a:chOff x="5121749" y="428604"/>
            <a:chExt cx="3317344" cy="3500462"/>
          </a:xfrm>
        </p:grpSpPr>
        <p:grpSp>
          <p:nvGrpSpPr>
            <p:cNvPr id="4" name="Группа 16"/>
            <p:cNvGrpSpPr/>
            <p:nvPr/>
          </p:nvGrpSpPr>
          <p:grpSpPr>
            <a:xfrm flipH="1">
              <a:off x="6333133" y="2928934"/>
              <a:ext cx="285752" cy="1000132"/>
              <a:chOff x="5239759" y="4071942"/>
              <a:chExt cx="285752" cy="1000132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rot="5400000">
                <a:off x="4882569" y="4429132"/>
                <a:ext cx="1000132" cy="285752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10800000" flipH="1">
                <a:off x="5239759" y="5072074"/>
                <a:ext cx="285752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Группа 19"/>
            <p:cNvGrpSpPr/>
            <p:nvPr/>
          </p:nvGrpSpPr>
          <p:grpSpPr>
            <a:xfrm>
              <a:off x="7358082" y="2928934"/>
              <a:ext cx="689563" cy="1000132"/>
              <a:chOff x="4929190" y="4071942"/>
              <a:chExt cx="689563" cy="1000132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 rot="16200000" flipH="1">
                <a:off x="4643438" y="4357694"/>
                <a:ext cx="1000132" cy="428628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5357818" y="4929198"/>
                <a:ext cx="260935" cy="142876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Арка 5"/>
            <p:cNvSpPr/>
            <p:nvPr/>
          </p:nvSpPr>
          <p:spPr>
            <a:xfrm rot="9335919">
              <a:off x="7253148" y="896708"/>
              <a:ext cx="1151894" cy="1244567"/>
            </a:xfrm>
            <a:prstGeom prst="blockArc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Арка 6"/>
            <p:cNvSpPr/>
            <p:nvPr/>
          </p:nvSpPr>
          <p:spPr>
            <a:xfrm rot="12392615">
              <a:off x="5121749" y="1191894"/>
              <a:ext cx="1151894" cy="1244567"/>
            </a:xfrm>
            <a:prstGeom prst="blockArc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>
              <a:off x="5224383" y="428604"/>
              <a:ext cx="3214710" cy="2643206"/>
            </a:xfrm>
            <a:prstGeom prst="triangle">
              <a:avLst/>
            </a:prstGeom>
            <a:solidFill>
              <a:srgbClr val="0070C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2"/>
            <p:cNvSpPr/>
            <p:nvPr/>
          </p:nvSpPr>
          <p:spPr>
            <a:xfrm rot="20635637">
              <a:off x="6508616" y="1128204"/>
              <a:ext cx="500066" cy="642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3"/>
            <p:cNvSpPr/>
            <p:nvPr/>
          </p:nvSpPr>
          <p:spPr>
            <a:xfrm rot="20635637">
              <a:off x="7008682" y="985328"/>
              <a:ext cx="500066" cy="642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Месяц 4"/>
            <p:cNvSpPr/>
            <p:nvPr/>
          </p:nvSpPr>
          <p:spPr>
            <a:xfrm rot="15218625">
              <a:off x="6989613" y="1891139"/>
              <a:ext cx="457200" cy="914400"/>
            </a:xfrm>
            <a:prstGeom prst="mo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5"/>
            <p:cNvSpPr/>
            <p:nvPr/>
          </p:nvSpPr>
          <p:spPr>
            <a:xfrm>
              <a:off x="6724581" y="1142984"/>
              <a:ext cx="214282" cy="214314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6"/>
            <p:cNvSpPr/>
            <p:nvPr/>
          </p:nvSpPr>
          <p:spPr>
            <a:xfrm>
              <a:off x="7153209" y="1000108"/>
              <a:ext cx="214282" cy="214314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Равнобедренный треугольник 18"/>
          <p:cNvSpPr/>
          <p:nvPr/>
        </p:nvSpPr>
        <p:spPr>
          <a:xfrm>
            <a:off x="5643570" y="3786190"/>
            <a:ext cx="3214710" cy="2643206"/>
          </a:xfrm>
          <a:prstGeom prst="triangle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214282" y="3929066"/>
            <a:ext cx="3214710" cy="2643206"/>
          </a:xfrm>
          <a:prstGeom prst="triangle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0800000">
            <a:off x="214282" y="285728"/>
            <a:ext cx="3214710" cy="2643206"/>
          </a:xfrm>
          <a:prstGeom prst="triangle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800000">
            <a:off x="5643570" y="285728"/>
            <a:ext cx="3214710" cy="2643206"/>
          </a:xfrm>
          <a:prstGeom prst="triangle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C:\Users\Мила\Desktop\78fa07d02985e36aba22f4c587505196_image_lar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7224" y="4429132"/>
            <a:ext cx="1785950" cy="2033024"/>
          </a:xfrm>
          <a:prstGeom prst="rect">
            <a:avLst/>
          </a:prstGeom>
          <a:noFill/>
        </p:spPr>
      </p:pic>
      <p:pic>
        <p:nvPicPr>
          <p:cNvPr id="22531" name="Picture 3" descr="C:\Users\Мила\Desktop\049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7E7FF"/>
              </a:clrFrom>
              <a:clrTo>
                <a:srgbClr val="B7E7FF">
                  <a:alpha val="0"/>
                </a:srgbClr>
              </a:clrTo>
            </a:clrChange>
          </a:blip>
          <a:srcRect l="3375" t="2229"/>
          <a:stretch>
            <a:fillRect/>
          </a:stretch>
        </p:blipFill>
        <p:spPr bwMode="auto">
          <a:xfrm rot="18120457">
            <a:off x="6176752" y="495801"/>
            <a:ext cx="1515992" cy="1620677"/>
          </a:xfrm>
          <a:prstGeom prst="rect">
            <a:avLst/>
          </a:prstGeom>
          <a:noFill/>
        </p:spPr>
      </p:pic>
      <p:pic>
        <p:nvPicPr>
          <p:cNvPr id="22532" name="Picture 4" descr="C:\Users\Мила\Desktop\365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B9E9FF"/>
              </a:clrFrom>
              <a:clrTo>
                <a:srgbClr val="B9E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77712">
            <a:off x="6947281" y="494143"/>
            <a:ext cx="1581090" cy="1708142"/>
          </a:xfrm>
          <a:prstGeom prst="rect">
            <a:avLst/>
          </a:prstGeom>
          <a:noFill/>
        </p:spPr>
      </p:pic>
      <p:pic>
        <p:nvPicPr>
          <p:cNvPr id="22533" name="Picture 5" descr="C:\Users\Мила\Desktop\185598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4657" y="4143380"/>
            <a:ext cx="2020681" cy="2286016"/>
          </a:xfrm>
          <a:prstGeom prst="rect">
            <a:avLst/>
          </a:prstGeom>
          <a:noFill/>
        </p:spPr>
      </p:pic>
      <p:pic>
        <p:nvPicPr>
          <p:cNvPr id="22534" name="Picture 6" descr="C:\Users\Мила\Desktop\user619_pic54955_131317516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5786" y="214290"/>
            <a:ext cx="1857388" cy="2286016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928926" y="928670"/>
            <a:ext cx="31951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Arial Narrow" pitchFamily="34" charset="0"/>
              </a:rPr>
              <a:t>треугольная </a:t>
            </a:r>
          </a:p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Arial Narrow" pitchFamily="34" charset="0"/>
              </a:rPr>
              <a:t>форма</a:t>
            </a:r>
            <a:endParaRPr lang="ru-RU" sz="4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2801672" y="2500306"/>
            <a:ext cx="3358543" cy="2928958"/>
            <a:chOff x="5438747" y="428604"/>
            <a:chExt cx="3358543" cy="2928958"/>
          </a:xfrm>
        </p:grpSpPr>
        <p:grpSp>
          <p:nvGrpSpPr>
            <p:cNvPr id="3" name="Группа 16"/>
            <p:cNvGrpSpPr/>
            <p:nvPr/>
          </p:nvGrpSpPr>
          <p:grpSpPr>
            <a:xfrm flipH="1">
              <a:off x="6336195" y="2428868"/>
              <a:ext cx="285752" cy="928694"/>
              <a:chOff x="5236697" y="3571876"/>
              <a:chExt cx="285752" cy="928694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rot="16200000" flipH="1">
                <a:off x="5058102" y="4036223"/>
                <a:ext cx="928694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10800000" flipH="1">
                <a:off x="5236697" y="4500570"/>
                <a:ext cx="285752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Группа 19"/>
            <p:cNvGrpSpPr/>
            <p:nvPr/>
          </p:nvGrpSpPr>
          <p:grpSpPr>
            <a:xfrm>
              <a:off x="7050575" y="2357430"/>
              <a:ext cx="357190" cy="1000132"/>
              <a:chOff x="4621683" y="3500438"/>
              <a:chExt cx="357190" cy="1000132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 rot="5400000">
                <a:off x="4478807" y="4000504"/>
                <a:ext cx="1000132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4621683" y="4500570"/>
                <a:ext cx="332373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Арка 5"/>
            <p:cNvSpPr/>
            <p:nvPr/>
          </p:nvSpPr>
          <p:spPr>
            <a:xfrm rot="4487162">
              <a:off x="7599060" y="1096888"/>
              <a:ext cx="1151894" cy="1244567"/>
            </a:xfrm>
            <a:prstGeom prst="blockArc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Арка 6"/>
            <p:cNvSpPr/>
            <p:nvPr/>
          </p:nvSpPr>
          <p:spPr>
            <a:xfrm rot="17390008">
              <a:off x="5485084" y="1059303"/>
              <a:ext cx="1151894" cy="1244567"/>
            </a:xfrm>
            <a:prstGeom prst="blockArc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Трапеция 7"/>
            <p:cNvSpPr/>
            <p:nvPr/>
          </p:nvSpPr>
          <p:spPr>
            <a:xfrm>
              <a:off x="5780315" y="428604"/>
              <a:ext cx="2658778" cy="2214578"/>
            </a:xfrm>
            <a:prstGeom prst="trapezoid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2"/>
            <p:cNvSpPr/>
            <p:nvPr/>
          </p:nvSpPr>
          <p:spPr>
            <a:xfrm rot="514795">
              <a:off x="6508616" y="1128204"/>
              <a:ext cx="500066" cy="642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3"/>
            <p:cNvSpPr/>
            <p:nvPr/>
          </p:nvSpPr>
          <p:spPr>
            <a:xfrm rot="20635637">
              <a:off x="7073989" y="1128203"/>
              <a:ext cx="500066" cy="642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Месяц 4"/>
            <p:cNvSpPr/>
            <p:nvPr/>
          </p:nvSpPr>
          <p:spPr>
            <a:xfrm rot="16200000">
              <a:off x="6840606" y="1676826"/>
              <a:ext cx="457200" cy="914400"/>
            </a:xfrm>
            <a:prstGeom prst="mo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5"/>
            <p:cNvSpPr/>
            <p:nvPr/>
          </p:nvSpPr>
          <p:spPr>
            <a:xfrm>
              <a:off x="6637571" y="1428736"/>
              <a:ext cx="214282" cy="214314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6"/>
            <p:cNvSpPr/>
            <p:nvPr/>
          </p:nvSpPr>
          <p:spPr>
            <a:xfrm>
              <a:off x="7209075" y="1428736"/>
              <a:ext cx="214282" cy="214314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Трапеция 18"/>
          <p:cNvSpPr/>
          <p:nvPr/>
        </p:nvSpPr>
        <p:spPr>
          <a:xfrm>
            <a:off x="6286512" y="357166"/>
            <a:ext cx="2643206" cy="2214578"/>
          </a:xfrm>
          <a:prstGeom prst="trapezoid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рапеция 19"/>
          <p:cNvSpPr/>
          <p:nvPr/>
        </p:nvSpPr>
        <p:spPr>
          <a:xfrm>
            <a:off x="428596" y="4286256"/>
            <a:ext cx="2643238" cy="2214578"/>
          </a:xfrm>
          <a:prstGeom prst="trapezoid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Трапеция 20"/>
          <p:cNvSpPr/>
          <p:nvPr/>
        </p:nvSpPr>
        <p:spPr>
          <a:xfrm rot="10800000">
            <a:off x="214282" y="285728"/>
            <a:ext cx="2643206" cy="2214578"/>
          </a:xfrm>
          <a:prstGeom prst="trapezoid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ия 21"/>
          <p:cNvSpPr/>
          <p:nvPr/>
        </p:nvSpPr>
        <p:spPr>
          <a:xfrm rot="10800000">
            <a:off x="6215074" y="4286256"/>
            <a:ext cx="2643206" cy="2214578"/>
          </a:xfrm>
          <a:prstGeom prst="trapezoid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C:\Users\Мила\Desktop\78fa07d02985e36aba22f4c587505196_image_lar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429" b="25000"/>
          <a:stretch>
            <a:fillRect/>
          </a:stretch>
        </p:blipFill>
        <p:spPr bwMode="auto">
          <a:xfrm>
            <a:off x="6500826" y="500042"/>
            <a:ext cx="2143140" cy="2000264"/>
          </a:xfrm>
          <a:prstGeom prst="rect">
            <a:avLst/>
          </a:prstGeom>
          <a:noFill/>
        </p:spPr>
      </p:pic>
      <p:pic>
        <p:nvPicPr>
          <p:cNvPr id="22531" name="Picture 3" descr="C:\Users\Мила\Desktop\049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43702" y="4429132"/>
            <a:ext cx="1837125" cy="2008483"/>
          </a:xfrm>
          <a:prstGeom prst="rect">
            <a:avLst/>
          </a:prstGeom>
          <a:noFill/>
        </p:spPr>
      </p:pic>
      <p:pic>
        <p:nvPicPr>
          <p:cNvPr id="22533" name="Picture 5" descr="C:\Users\Мила\Desktop\185598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472" y="3571876"/>
            <a:ext cx="2390812" cy="2857520"/>
          </a:xfrm>
          <a:prstGeom prst="rect">
            <a:avLst/>
          </a:prstGeom>
          <a:noFill/>
        </p:spPr>
      </p:pic>
      <p:pic>
        <p:nvPicPr>
          <p:cNvPr id="22534" name="Picture 6" descr="C:\Users\Мила\Desktop\user619_pic54955_131317516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0034" y="396989"/>
            <a:ext cx="2071702" cy="206835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585570" y="928670"/>
            <a:ext cx="39805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Arial Narrow" pitchFamily="34" charset="0"/>
              </a:rPr>
              <a:t>трапециевидная</a:t>
            </a:r>
          </a:p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Arial Narrow" pitchFamily="34" charset="0"/>
              </a:rPr>
              <a:t>форма</a:t>
            </a:r>
            <a:endParaRPr lang="ru-RU" sz="4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3929066"/>
            <a:ext cx="2357454" cy="23574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58016" y="571480"/>
            <a:ext cx="2000264" cy="27860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57158" y="3857628"/>
            <a:ext cx="2357454" cy="235745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5400000">
            <a:off x="3821901" y="392885"/>
            <a:ext cx="2286016" cy="29289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85720" y="500042"/>
            <a:ext cx="3214710" cy="2643206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6286512" y="3929066"/>
            <a:ext cx="2643206" cy="2357454"/>
          </a:xfrm>
          <a:prstGeom prst="trapezoi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Мила\Desktop\0_504b5_a280a553_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85728"/>
            <a:ext cx="2214578" cy="2242260"/>
          </a:xfrm>
          <a:prstGeom prst="rect">
            <a:avLst/>
          </a:prstGeom>
          <a:noFill/>
        </p:spPr>
      </p:pic>
      <p:pic>
        <p:nvPicPr>
          <p:cNvPr id="10" name="минусовка чунг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572660" y="0"/>
            <a:ext cx="244475" cy="244475"/>
          </a:xfrm>
          <a:prstGeom prst="rect">
            <a:avLst/>
          </a:prstGeom>
        </p:spPr>
      </p:pic>
      <p:pic>
        <p:nvPicPr>
          <p:cNvPr id="11" name="Picture 2" descr="C:\Users\Мила\Desktop\78fa07d02985e36aba22f4c587505196_image_larg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57950" y="4572008"/>
            <a:ext cx="1785950" cy="2033024"/>
          </a:xfrm>
          <a:prstGeom prst="rect">
            <a:avLst/>
          </a:prstGeom>
          <a:noFill/>
        </p:spPr>
      </p:pic>
      <p:pic>
        <p:nvPicPr>
          <p:cNvPr id="7170" name="Picture 2" descr="http://drmarkparkinson.files.wordpress.com/2011/08/tennis-ball.jpg?w=263&amp;h=20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8596" y="4286256"/>
            <a:ext cx="2071702" cy="2071702"/>
          </a:xfrm>
          <a:prstGeom prst="rect">
            <a:avLst/>
          </a:prstGeom>
          <a:noFill/>
        </p:spPr>
      </p:pic>
      <p:pic>
        <p:nvPicPr>
          <p:cNvPr id="1026" name="Picture 2" descr="C:\Users\Мила\Desktop\snickers-candy-bar-2-07-oz-58-7-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571480"/>
            <a:ext cx="3767999" cy="874714"/>
          </a:xfrm>
          <a:prstGeom prst="rect">
            <a:avLst/>
          </a:prstGeom>
          <a:noFill/>
        </p:spPr>
      </p:pic>
      <p:pic>
        <p:nvPicPr>
          <p:cNvPr id="1028" name="Picture 4" descr="C:\Users\Мила\Desktop\Red Balloon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43306" y="2168382"/>
            <a:ext cx="1938346" cy="2532355"/>
          </a:xfrm>
          <a:prstGeom prst="rect">
            <a:avLst/>
          </a:prstGeom>
          <a:noFill/>
        </p:spPr>
      </p:pic>
      <p:pic>
        <p:nvPicPr>
          <p:cNvPr id="16" name="Picture 6" descr="C:\Users\Мила\Desktop\user619_pic54955_1313175160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357158" y="642918"/>
            <a:ext cx="3286148" cy="3286148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214282" y="353625"/>
            <a:ext cx="7706712" cy="6504375"/>
            <a:chOff x="214282" y="353625"/>
            <a:chExt cx="7706712" cy="6504375"/>
          </a:xfrm>
        </p:grpSpPr>
        <p:pic>
          <p:nvPicPr>
            <p:cNvPr id="18" name="Picture 4" descr="C:\Users\Мила\Desktop\Red Balloon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2736117">
              <a:off x="5685644" y="1097953"/>
              <a:ext cx="1938346" cy="2532355"/>
            </a:xfrm>
            <a:prstGeom prst="rect">
              <a:avLst/>
            </a:prstGeom>
            <a:noFill/>
          </p:spPr>
        </p:pic>
        <p:pic>
          <p:nvPicPr>
            <p:cNvPr id="19" name="Picture 2" descr="http://drmarkparkinson.files.wordpress.com/2011/08/tennis-ball.jpg?w=263&amp;h=20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000496" y="2357430"/>
              <a:ext cx="2071702" cy="2071702"/>
            </a:xfrm>
            <a:prstGeom prst="rect">
              <a:avLst/>
            </a:prstGeom>
            <a:noFill/>
          </p:spPr>
        </p:pic>
        <p:pic>
          <p:nvPicPr>
            <p:cNvPr id="20" name="Picture 2" descr="C:\Users\Мила\Desktop\snickers-candy-bar-2-07-oz-58-7-g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8213562">
              <a:off x="2575784" y="1854583"/>
              <a:ext cx="3909471" cy="907556"/>
            </a:xfrm>
            <a:prstGeom prst="rect">
              <a:avLst/>
            </a:prstGeom>
            <a:noFill/>
          </p:spPr>
        </p:pic>
        <p:pic>
          <p:nvPicPr>
            <p:cNvPr id="21" name="Picture 2" descr="C:\Users\Мила\Desktop\78fa07d02985e36aba22f4c587505196_image_large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857488" y="1428736"/>
              <a:ext cx="1785950" cy="2033024"/>
            </a:xfrm>
            <a:prstGeom prst="rect">
              <a:avLst/>
            </a:prstGeom>
            <a:noFill/>
          </p:spPr>
        </p:pic>
        <p:pic>
          <p:nvPicPr>
            <p:cNvPr id="22" name="Picture 2" descr="C:\Users\Мила\Desktop\0_504b5_a280a553_L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9955775">
              <a:off x="1391855" y="1312501"/>
              <a:ext cx="2214578" cy="2242260"/>
            </a:xfrm>
            <a:prstGeom prst="rect">
              <a:avLst/>
            </a:prstGeom>
            <a:noFill/>
          </p:spPr>
        </p:pic>
        <p:pic>
          <p:nvPicPr>
            <p:cNvPr id="23" name="Picture 4" descr="http://i.allday.ru/uploads/posts/2009-08/thumbs/1250076522_1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00" t="13125" r="14499" b="8124"/>
            <a:stretch>
              <a:fillRect/>
            </a:stretch>
          </p:blipFill>
          <p:spPr bwMode="auto">
            <a:xfrm>
              <a:off x="214282" y="2221025"/>
              <a:ext cx="6072230" cy="46369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303 L 0.50607 -0.0303 L 0.50607 0.58857 L 3.05556E-6 0.58857 L 3.05556E-6 -0.0303 Z " pathEditMode="relative" rAng="0" ptsTypes="FFFFF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0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000"/>
                            </p:stCondLst>
                            <p:childTnLst>
                              <p:par>
                                <p:cTn id="9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0" presetID="13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56111 -0.00116 L -0.28108 -0.64699 L 3.61111E-6 3.33333E-6 Z " pathEditMode="relative" rAng="7200863" ptsTypes="FFFF">
                                      <p:cBhvr>
                                        <p:cTn id="10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939E-6 L 0.36354 -0.00301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2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54 -0.003 C 0.24913 0.00555 0.15035 -0.11632 0.14357 -0.27497 C 0.1368 -0.43362 0.22448 -0.57007 0.33889 -0.57863 C 0.45347 -0.58672 0.55208 -0.46508 0.55885 -0.30643 C 0.56562 -0.14778 0.47795 -0.01202 0.36354 -0.003 Z " pathEditMode="relative" rAng="10608680" ptsTypes="fffff">
                                      <p:cBhvr>
                                        <p:cTn id="121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900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3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39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4.16667E-6 0.66805 L -0.50486 0.66805 L -0.50486 4.81481E-6 L -4.16667E-6 4.81481E-6 Z " pathEditMode="relative" rAng="5400000" ptsTypes="FFFFF">
                                      <p:cBhvr>
                                        <p:cTn id="14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3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2000"/>
                            </p:stCondLst>
                            <p:childTnLst>
                              <p:par>
                                <p:cTn id="1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5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0000"/>
                            </p:stCondLst>
                            <p:childTnLst>
                              <p:par>
                                <p:cTn id="1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32517 -0.28425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18 -0.28426 L -0.32518 0.04908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4000"/>
                            </p:stCondLst>
                            <p:childTnLst>
                              <p:par>
                                <p:cTn id="164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18 0.04908 C -0.32518 0.19746 -0.17969 0.31667 -0.00122 0.31667 C 0.17777 0.31667 0.32239 0.19746 0.32239 0.04908 C 0.32239 -0.09815 0.17777 -0.21898 -0.00122 -0.21898 C -0.17969 -0.21898 -0.32518 -0.09815 -0.32518 0.04908 Z " pathEditMode="relative" rAng="16200000" ptsTypes="fffff">
                                      <p:cBhvr>
                                        <p:cTn id="165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3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95000"/>
                            </p:stCondLst>
                            <p:childTnLst>
                              <p:par>
                                <p:cTn id="17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99000"/>
                            </p:stCondLst>
                            <p:childTnLst>
                              <p:par>
                                <p:cTn id="181" presetID="8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46493 -4.81481E-6 L 0.58542 0.4095 L -0.11076 0.4095 L -2.5E-6 -4.81481E-6 Z " pathEditMode="relative" rAng="0" ptsTypes="FFFFF">
                                      <p:cBhvr>
                                        <p:cTn id="18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9000"/>
                            </p:stCondLst>
                            <p:childTnLst>
                              <p:par>
                                <p:cTn id="18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59618 0.41875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" y="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11000"/>
                            </p:stCondLst>
                            <p:childTnLst>
                              <p:par>
                                <p:cTn id="1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279</Words>
  <Application>Microsoft Office PowerPoint</Application>
  <PresentationFormat>Экран (4:3)</PresentationFormat>
  <Paragraphs>75</Paragraphs>
  <Slides>13</Slides>
  <Notes>9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Мила</dc:creator>
  <cp:lastModifiedBy>Мила</cp:lastModifiedBy>
  <cp:revision>160</cp:revision>
  <dcterms:created xsi:type="dcterms:W3CDTF">2011-11-01T16:23:19Z</dcterms:created>
  <dcterms:modified xsi:type="dcterms:W3CDTF">2011-11-13T07:00:23Z</dcterms:modified>
</cp:coreProperties>
</file>