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4" r:id="rId3"/>
    <p:sldId id="289" r:id="rId4"/>
    <p:sldId id="290" r:id="rId5"/>
    <p:sldId id="288" r:id="rId6"/>
    <p:sldId id="291" r:id="rId7"/>
    <p:sldId id="287" r:id="rId8"/>
    <p:sldId id="294" r:id="rId9"/>
    <p:sldId id="286" r:id="rId10"/>
    <p:sldId id="284" r:id="rId11"/>
    <p:sldId id="292" r:id="rId12"/>
    <p:sldId id="283" r:id="rId13"/>
    <p:sldId id="281" r:id="rId14"/>
    <p:sldId id="285" r:id="rId15"/>
    <p:sldId id="293" r:id="rId16"/>
    <p:sldId id="282" r:id="rId17"/>
    <p:sldId id="296" r:id="rId18"/>
    <p:sldId id="295" r:id="rId19"/>
    <p:sldId id="298" r:id="rId20"/>
    <p:sldId id="299" r:id="rId21"/>
    <p:sldId id="300" r:id="rId22"/>
    <p:sldId id="297" r:id="rId23"/>
    <p:sldId id="277" r:id="rId24"/>
    <p:sldId id="278"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111111"/>
    <a:srgbClr val="CCFF99"/>
    <a:srgbClr val="000000"/>
    <a:srgbClr val="FF3399"/>
    <a:srgbClr val="3333CC"/>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9878" autoAdjust="0"/>
  </p:normalViewPr>
  <p:slideViewPr>
    <p:cSldViewPr>
      <p:cViewPr varScale="1">
        <p:scale>
          <a:sx n="97" d="100"/>
          <a:sy n="97" d="100"/>
        </p:scale>
        <p:origin x="-114" y="-3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612BEF-459C-4E4F-BD0C-352D325DEF40}" type="doc">
      <dgm:prSet loTypeId="urn:microsoft.com/office/officeart/2005/8/layout/venn3" loCatId="relationship" qsTypeId="urn:microsoft.com/office/officeart/2005/8/quickstyle/3d1" qsCatId="3D" csTypeId="urn:microsoft.com/office/officeart/2005/8/colors/colorful2" csCatId="colorful" phldr="1"/>
      <dgm:spPr/>
      <dgm:t>
        <a:bodyPr/>
        <a:lstStyle/>
        <a:p>
          <a:endParaRPr lang="ru-RU"/>
        </a:p>
      </dgm:t>
    </dgm:pt>
    <dgm:pt modelId="{9E53B189-0707-4064-9012-2711E3FFAF51}">
      <dgm:prSet phldrT="[Текст]"/>
      <dgm:spPr/>
      <dgm:t>
        <a:bodyPr/>
        <a:lstStyle/>
        <a:p>
          <a:r>
            <a:rPr lang="ru-RU" b="1" dirty="0" smtClean="0">
              <a:solidFill>
                <a:srgbClr val="FF0000"/>
              </a:solidFill>
              <a:effectLst>
                <a:outerShdw blurRad="38100" dist="38100" dir="2700000" algn="tl">
                  <a:srgbClr val="000000">
                    <a:alpha val="43137"/>
                  </a:srgbClr>
                </a:outerShdw>
              </a:effectLst>
              <a:latin typeface="+mj-lt"/>
            </a:rPr>
            <a:t>М</a:t>
          </a:r>
          <a:endParaRPr lang="ru-RU" b="1" dirty="0">
            <a:solidFill>
              <a:srgbClr val="FF0000"/>
            </a:solidFill>
            <a:effectLst>
              <a:outerShdw blurRad="38100" dist="38100" dir="2700000" algn="tl">
                <a:srgbClr val="000000">
                  <a:alpha val="43137"/>
                </a:srgbClr>
              </a:outerShdw>
            </a:effectLst>
            <a:latin typeface="+mj-lt"/>
          </a:endParaRPr>
        </a:p>
      </dgm:t>
    </dgm:pt>
    <dgm:pt modelId="{83B5739D-730E-4AFE-B96D-E4455600C418}" type="parTrans" cxnId="{4DE6CD2A-1886-4C46-9D77-B525569F2250}">
      <dgm:prSet/>
      <dgm:spPr/>
      <dgm:t>
        <a:bodyPr/>
        <a:lstStyle/>
        <a:p>
          <a:endParaRPr lang="ru-RU"/>
        </a:p>
      </dgm:t>
    </dgm:pt>
    <dgm:pt modelId="{B344321C-0B86-4D86-BBBA-01F7BE1DC4BD}" type="sibTrans" cxnId="{4DE6CD2A-1886-4C46-9D77-B525569F2250}">
      <dgm:prSet/>
      <dgm:spPr/>
      <dgm:t>
        <a:bodyPr/>
        <a:lstStyle/>
        <a:p>
          <a:endParaRPr lang="ru-RU"/>
        </a:p>
      </dgm:t>
    </dgm:pt>
    <dgm:pt modelId="{8FDD254B-A7A3-4B97-9FBB-6289B1A1C2D8}">
      <dgm:prSet phldrT="[Текст]"/>
      <dgm:spPr/>
      <dgm:t>
        <a:bodyPr/>
        <a:lstStyle/>
        <a:p>
          <a:r>
            <a:rPr lang="ru-RU" b="1" dirty="0" smtClean="0">
              <a:solidFill>
                <a:srgbClr val="3333CC"/>
              </a:solidFill>
              <a:effectLst>
                <a:outerShdw blurRad="38100" dist="38100" dir="2700000" algn="tl">
                  <a:srgbClr val="000000">
                    <a:alpha val="43137"/>
                  </a:srgbClr>
                </a:outerShdw>
              </a:effectLst>
              <a:latin typeface="+mj-lt"/>
            </a:rPr>
            <a:t>О</a:t>
          </a:r>
          <a:endParaRPr lang="ru-RU" b="1" dirty="0">
            <a:solidFill>
              <a:srgbClr val="3333CC"/>
            </a:solidFill>
            <a:effectLst>
              <a:outerShdw blurRad="38100" dist="38100" dir="2700000" algn="tl">
                <a:srgbClr val="000000">
                  <a:alpha val="43137"/>
                </a:srgbClr>
              </a:outerShdw>
            </a:effectLst>
            <a:latin typeface="+mj-lt"/>
          </a:endParaRPr>
        </a:p>
      </dgm:t>
    </dgm:pt>
    <dgm:pt modelId="{06A0B552-DD05-48D0-9362-8322752BB7E8}" type="parTrans" cxnId="{2A4D9614-457C-433E-94C6-B9DE1C56CE3A}">
      <dgm:prSet/>
      <dgm:spPr/>
      <dgm:t>
        <a:bodyPr/>
        <a:lstStyle/>
        <a:p>
          <a:endParaRPr lang="ru-RU"/>
        </a:p>
      </dgm:t>
    </dgm:pt>
    <dgm:pt modelId="{EBD29791-9A82-434A-9C55-C4C617D9F71B}" type="sibTrans" cxnId="{2A4D9614-457C-433E-94C6-B9DE1C56CE3A}">
      <dgm:prSet/>
      <dgm:spPr/>
      <dgm:t>
        <a:bodyPr/>
        <a:lstStyle/>
        <a:p>
          <a:endParaRPr lang="ru-RU"/>
        </a:p>
      </dgm:t>
    </dgm:pt>
    <dgm:pt modelId="{EF3DA76C-D868-4446-A08E-A80CAB3A147C}">
      <dgm:prSet phldrT="[Текст]"/>
      <dgm:spPr/>
      <dgm:t>
        <a:bodyPr/>
        <a:lstStyle/>
        <a:p>
          <a:r>
            <a:rPr lang="ru-RU" b="1" dirty="0" smtClean="0">
              <a:solidFill>
                <a:srgbClr val="FFFF00"/>
              </a:solidFill>
              <a:effectLst>
                <a:outerShdw blurRad="38100" dist="38100" dir="2700000" algn="tl">
                  <a:srgbClr val="000000">
                    <a:alpha val="43137"/>
                  </a:srgbClr>
                </a:outerShdw>
              </a:effectLst>
              <a:latin typeface="+mj-lt"/>
            </a:rPr>
            <a:t>Л</a:t>
          </a:r>
          <a:endParaRPr lang="ru-RU" b="1" dirty="0">
            <a:solidFill>
              <a:srgbClr val="FFFF00"/>
            </a:solidFill>
            <a:effectLst>
              <a:outerShdw blurRad="38100" dist="38100" dir="2700000" algn="tl">
                <a:srgbClr val="000000">
                  <a:alpha val="43137"/>
                </a:srgbClr>
              </a:outerShdw>
            </a:effectLst>
            <a:latin typeface="+mj-lt"/>
          </a:endParaRPr>
        </a:p>
      </dgm:t>
    </dgm:pt>
    <dgm:pt modelId="{FA31BBBB-92DE-4318-A834-B18F8235697B}" type="parTrans" cxnId="{8F79C2C1-3D75-42AE-87F7-4C0C67E1C079}">
      <dgm:prSet/>
      <dgm:spPr/>
      <dgm:t>
        <a:bodyPr/>
        <a:lstStyle/>
        <a:p>
          <a:endParaRPr lang="ru-RU"/>
        </a:p>
      </dgm:t>
    </dgm:pt>
    <dgm:pt modelId="{8E855F78-1780-4BCE-855D-F60F50D6C929}" type="sibTrans" cxnId="{8F79C2C1-3D75-42AE-87F7-4C0C67E1C079}">
      <dgm:prSet/>
      <dgm:spPr/>
      <dgm:t>
        <a:bodyPr/>
        <a:lstStyle/>
        <a:p>
          <a:endParaRPr lang="ru-RU"/>
        </a:p>
      </dgm:t>
    </dgm:pt>
    <dgm:pt modelId="{D831D0E8-FC2F-417C-8A50-B7132907CF42}">
      <dgm:prSet phldrT="[Текст]"/>
      <dgm:spPr/>
      <dgm:t>
        <a:bodyPr/>
        <a:lstStyle/>
        <a:p>
          <a:r>
            <a:rPr lang="ru-RU" b="1" dirty="0" smtClean="0">
              <a:solidFill>
                <a:srgbClr val="00B050"/>
              </a:solidFill>
              <a:effectLst>
                <a:outerShdw blurRad="38100" dist="38100" dir="2700000" algn="tl">
                  <a:srgbClr val="000000">
                    <a:alpha val="43137"/>
                  </a:srgbClr>
                </a:outerShdw>
              </a:effectLst>
              <a:latin typeface="+mj-lt"/>
            </a:rPr>
            <a:t>О</a:t>
          </a:r>
          <a:endParaRPr lang="ru-RU" b="1" dirty="0">
            <a:solidFill>
              <a:srgbClr val="00B050"/>
            </a:solidFill>
            <a:effectLst>
              <a:outerShdw blurRad="38100" dist="38100" dir="2700000" algn="tl">
                <a:srgbClr val="000000">
                  <a:alpha val="43137"/>
                </a:srgbClr>
              </a:outerShdw>
            </a:effectLst>
            <a:latin typeface="+mj-lt"/>
          </a:endParaRPr>
        </a:p>
      </dgm:t>
    </dgm:pt>
    <dgm:pt modelId="{D2906A97-F5A7-4243-91E1-2EDEF5FF9D0D}" type="parTrans" cxnId="{C556B844-3FF7-48D8-AAAE-B827F5A1606D}">
      <dgm:prSet/>
      <dgm:spPr/>
      <dgm:t>
        <a:bodyPr/>
        <a:lstStyle/>
        <a:p>
          <a:endParaRPr lang="ru-RU"/>
        </a:p>
      </dgm:t>
    </dgm:pt>
    <dgm:pt modelId="{C8376CF7-2716-44AF-B5BA-D986C510E351}" type="sibTrans" cxnId="{C556B844-3FF7-48D8-AAAE-B827F5A1606D}">
      <dgm:prSet/>
      <dgm:spPr/>
      <dgm:t>
        <a:bodyPr/>
        <a:lstStyle/>
        <a:p>
          <a:endParaRPr lang="ru-RU"/>
        </a:p>
      </dgm:t>
    </dgm:pt>
    <dgm:pt modelId="{446CA65D-CB69-46F3-B3D9-11BB3C3F4571}" type="pres">
      <dgm:prSet presAssocID="{66612BEF-459C-4E4F-BD0C-352D325DEF40}" presName="Name0" presStyleCnt="0">
        <dgm:presLayoutVars>
          <dgm:dir/>
          <dgm:resizeHandles val="exact"/>
        </dgm:presLayoutVars>
      </dgm:prSet>
      <dgm:spPr/>
      <dgm:t>
        <a:bodyPr/>
        <a:lstStyle/>
        <a:p>
          <a:endParaRPr lang="ru-RU"/>
        </a:p>
      </dgm:t>
    </dgm:pt>
    <dgm:pt modelId="{5E98A81F-6172-48FF-A315-DC20E1D6D860}" type="pres">
      <dgm:prSet presAssocID="{9E53B189-0707-4064-9012-2711E3FFAF51}" presName="Name5" presStyleLbl="vennNode1" presStyleIdx="0" presStyleCnt="4">
        <dgm:presLayoutVars>
          <dgm:bulletEnabled val="1"/>
        </dgm:presLayoutVars>
      </dgm:prSet>
      <dgm:spPr/>
      <dgm:t>
        <a:bodyPr/>
        <a:lstStyle/>
        <a:p>
          <a:endParaRPr lang="ru-RU"/>
        </a:p>
      </dgm:t>
    </dgm:pt>
    <dgm:pt modelId="{233A0F06-B176-4222-B794-F8A2ACEF7896}" type="pres">
      <dgm:prSet presAssocID="{B344321C-0B86-4D86-BBBA-01F7BE1DC4BD}" presName="space" presStyleCnt="0"/>
      <dgm:spPr/>
    </dgm:pt>
    <dgm:pt modelId="{F714F26A-66E6-47A5-BA72-4D05BE71D5ED}" type="pres">
      <dgm:prSet presAssocID="{8FDD254B-A7A3-4B97-9FBB-6289B1A1C2D8}" presName="Name5" presStyleLbl="vennNode1" presStyleIdx="1" presStyleCnt="4">
        <dgm:presLayoutVars>
          <dgm:bulletEnabled val="1"/>
        </dgm:presLayoutVars>
      </dgm:prSet>
      <dgm:spPr/>
      <dgm:t>
        <a:bodyPr/>
        <a:lstStyle/>
        <a:p>
          <a:endParaRPr lang="ru-RU"/>
        </a:p>
      </dgm:t>
    </dgm:pt>
    <dgm:pt modelId="{C1BB16E1-7DA5-48EB-B3D7-8BC424EC9F8B}" type="pres">
      <dgm:prSet presAssocID="{EBD29791-9A82-434A-9C55-C4C617D9F71B}" presName="space" presStyleCnt="0"/>
      <dgm:spPr/>
    </dgm:pt>
    <dgm:pt modelId="{71C6594F-E037-4259-BCD1-AAD3B842C68C}" type="pres">
      <dgm:prSet presAssocID="{EF3DA76C-D868-4446-A08E-A80CAB3A147C}" presName="Name5" presStyleLbl="vennNode1" presStyleIdx="2" presStyleCnt="4">
        <dgm:presLayoutVars>
          <dgm:bulletEnabled val="1"/>
        </dgm:presLayoutVars>
      </dgm:prSet>
      <dgm:spPr/>
      <dgm:t>
        <a:bodyPr/>
        <a:lstStyle/>
        <a:p>
          <a:endParaRPr lang="ru-RU"/>
        </a:p>
      </dgm:t>
    </dgm:pt>
    <dgm:pt modelId="{DEE0814D-27E9-4EA5-92C4-69241B91B41B}" type="pres">
      <dgm:prSet presAssocID="{8E855F78-1780-4BCE-855D-F60F50D6C929}" presName="space" presStyleCnt="0"/>
      <dgm:spPr/>
    </dgm:pt>
    <dgm:pt modelId="{7639CDC6-C8AB-48DF-84F2-A06C8023F0E7}" type="pres">
      <dgm:prSet presAssocID="{D831D0E8-FC2F-417C-8A50-B7132907CF42}" presName="Name5" presStyleLbl="vennNode1" presStyleIdx="3" presStyleCnt="4">
        <dgm:presLayoutVars>
          <dgm:bulletEnabled val="1"/>
        </dgm:presLayoutVars>
      </dgm:prSet>
      <dgm:spPr/>
      <dgm:t>
        <a:bodyPr/>
        <a:lstStyle/>
        <a:p>
          <a:endParaRPr lang="ru-RU"/>
        </a:p>
      </dgm:t>
    </dgm:pt>
  </dgm:ptLst>
  <dgm:cxnLst>
    <dgm:cxn modelId="{24818AD5-9301-4508-8D37-5B4131FD9AFA}" type="presOf" srcId="{9E53B189-0707-4064-9012-2711E3FFAF51}" destId="{5E98A81F-6172-48FF-A315-DC20E1D6D860}" srcOrd="0" destOrd="0" presId="urn:microsoft.com/office/officeart/2005/8/layout/venn3"/>
    <dgm:cxn modelId="{BAA02D7A-2BBE-4782-9DA9-F52FB95C226E}" type="presOf" srcId="{D831D0E8-FC2F-417C-8A50-B7132907CF42}" destId="{7639CDC6-C8AB-48DF-84F2-A06C8023F0E7}" srcOrd="0" destOrd="0" presId="urn:microsoft.com/office/officeart/2005/8/layout/venn3"/>
    <dgm:cxn modelId="{0670AD86-4B12-43C9-8616-D1FA607CEDFE}" type="presOf" srcId="{EF3DA76C-D868-4446-A08E-A80CAB3A147C}" destId="{71C6594F-E037-4259-BCD1-AAD3B842C68C}" srcOrd="0" destOrd="0" presId="urn:microsoft.com/office/officeart/2005/8/layout/venn3"/>
    <dgm:cxn modelId="{568829A0-3A55-405E-89D5-4FEC626E2F24}" type="presOf" srcId="{8FDD254B-A7A3-4B97-9FBB-6289B1A1C2D8}" destId="{F714F26A-66E6-47A5-BA72-4D05BE71D5ED}" srcOrd="0" destOrd="0" presId="urn:microsoft.com/office/officeart/2005/8/layout/venn3"/>
    <dgm:cxn modelId="{FE503565-F7FB-4B4F-8B3E-A0F043089C4F}" type="presOf" srcId="{66612BEF-459C-4E4F-BD0C-352D325DEF40}" destId="{446CA65D-CB69-46F3-B3D9-11BB3C3F4571}" srcOrd="0" destOrd="0" presId="urn:microsoft.com/office/officeart/2005/8/layout/venn3"/>
    <dgm:cxn modelId="{2A4D9614-457C-433E-94C6-B9DE1C56CE3A}" srcId="{66612BEF-459C-4E4F-BD0C-352D325DEF40}" destId="{8FDD254B-A7A3-4B97-9FBB-6289B1A1C2D8}" srcOrd="1" destOrd="0" parTransId="{06A0B552-DD05-48D0-9362-8322752BB7E8}" sibTransId="{EBD29791-9A82-434A-9C55-C4C617D9F71B}"/>
    <dgm:cxn modelId="{C556B844-3FF7-48D8-AAAE-B827F5A1606D}" srcId="{66612BEF-459C-4E4F-BD0C-352D325DEF40}" destId="{D831D0E8-FC2F-417C-8A50-B7132907CF42}" srcOrd="3" destOrd="0" parTransId="{D2906A97-F5A7-4243-91E1-2EDEF5FF9D0D}" sibTransId="{C8376CF7-2716-44AF-B5BA-D986C510E351}"/>
    <dgm:cxn modelId="{8F79C2C1-3D75-42AE-87F7-4C0C67E1C079}" srcId="{66612BEF-459C-4E4F-BD0C-352D325DEF40}" destId="{EF3DA76C-D868-4446-A08E-A80CAB3A147C}" srcOrd="2" destOrd="0" parTransId="{FA31BBBB-92DE-4318-A834-B18F8235697B}" sibTransId="{8E855F78-1780-4BCE-855D-F60F50D6C929}"/>
    <dgm:cxn modelId="{4DE6CD2A-1886-4C46-9D77-B525569F2250}" srcId="{66612BEF-459C-4E4F-BD0C-352D325DEF40}" destId="{9E53B189-0707-4064-9012-2711E3FFAF51}" srcOrd="0" destOrd="0" parTransId="{83B5739D-730E-4AFE-B96D-E4455600C418}" sibTransId="{B344321C-0B86-4D86-BBBA-01F7BE1DC4BD}"/>
    <dgm:cxn modelId="{C653300C-E860-493C-AE32-5A7A5FE47333}" type="presParOf" srcId="{446CA65D-CB69-46F3-B3D9-11BB3C3F4571}" destId="{5E98A81F-6172-48FF-A315-DC20E1D6D860}" srcOrd="0" destOrd="0" presId="urn:microsoft.com/office/officeart/2005/8/layout/venn3"/>
    <dgm:cxn modelId="{7F7CA69A-62BB-44B9-AA3A-07EA607C37CB}" type="presParOf" srcId="{446CA65D-CB69-46F3-B3D9-11BB3C3F4571}" destId="{233A0F06-B176-4222-B794-F8A2ACEF7896}" srcOrd="1" destOrd="0" presId="urn:microsoft.com/office/officeart/2005/8/layout/venn3"/>
    <dgm:cxn modelId="{FC99624B-39A0-4238-93E7-7F33E808B21D}" type="presParOf" srcId="{446CA65D-CB69-46F3-B3D9-11BB3C3F4571}" destId="{F714F26A-66E6-47A5-BA72-4D05BE71D5ED}" srcOrd="2" destOrd="0" presId="urn:microsoft.com/office/officeart/2005/8/layout/venn3"/>
    <dgm:cxn modelId="{51F0B9AD-219A-41D5-9BEC-8EC9E9073DCC}" type="presParOf" srcId="{446CA65D-CB69-46F3-B3D9-11BB3C3F4571}" destId="{C1BB16E1-7DA5-48EB-B3D7-8BC424EC9F8B}" srcOrd="3" destOrd="0" presId="urn:microsoft.com/office/officeart/2005/8/layout/venn3"/>
    <dgm:cxn modelId="{2D26A00D-E8EE-47EC-BA45-B8640D276031}" type="presParOf" srcId="{446CA65D-CB69-46F3-B3D9-11BB3C3F4571}" destId="{71C6594F-E037-4259-BCD1-AAD3B842C68C}" srcOrd="4" destOrd="0" presId="urn:microsoft.com/office/officeart/2005/8/layout/venn3"/>
    <dgm:cxn modelId="{28B0F8A4-BF32-4962-A955-13F858FDDA0C}" type="presParOf" srcId="{446CA65D-CB69-46F3-B3D9-11BB3C3F4571}" destId="{DEE0814D-27E9-4EA5-92C4-69241B91B41B}" srcOrd="5" destOrd="0" presId="urn:microsoft.com/office/officeart/2005/8/layout/venn3"/>
    <dgm:cxn modelId="{677D9173-4E6A-443E-A121-D71A4B94A48F}" type="presParOf" srcId="{446CA65D-CB69-46F3-B3D9-11BB3C3F4571}" destId="{7639CDC6-C8AB-48DF-84F2-A06C8023F0E7}" srcOrd="6" destOrd="0" presId="urn:microsoft.com/office/officeart/2005/8/layout/venn3"/>
  </dgm:cxnLst>
  <dgm:bg/>
  <dgm:whole/>
</dgm:dataModel>
</file>

<file path=ppt/diagrams/data2.xml><?xml version="1.0" encoding="utf-8"?>
<dgm:dataModel xmlns:dgm="http://schemas.openxmlformats.org/drawingml/2006/diagram" xmlns:a="http://schemas.openxmlformats.org/drawingml/2006/main">
  <dgm:ptLst>
    <dgm:pt modelId="{EAE1088C-D00C-4178-B118-09F4A6B86C1F}" type="doc">
      <dgm:prSet loTypeId="urn:microsoft.com/office/officeart/2005/8/layout/venn3" loCatId="relationship" qsTypeId="urn:microsoft.com/office/officeart/2005/8/quickstyle/3d1" qsCatId="3D" csTypeId="urn:microsoft.com/office/officeart/2005/8/colors/colorful2" csCatId="colorful" phldr="1"/>
      <dgm:spPr/>
      <dgm:t>
        <a:bodyPr/>
        <a:lstStyle/>
        <a:p>
          <a:endParaRPr lang="ru-RU"/>
        </a:p>
      </dgm:t>
    </dgm:pt>
    <dgm:pt modelId="{3C3D1718-21F3-40E3-8073-40B31DB53FAD}">
      <dgm:prSet phldrT="[Текст]"/>
      <dgm:spPr/>
      <dgm:t>
        <a:bodyPr/>
        <a:lstStyle/>
        <a:p>
          <a:r>
            <a:rPr lang="ru-RU" b="1" dirty="0" smtClean="0">
              <a:solidFill>
                <a:srgbClr val="FF3399"/>
              </a:solidFill>
              <a:effectLst>
                <a:outerShdw blurRad="38100" dist="38100" dir="2700000" algn="tl">
                  <a:srgbClr val="000000">
                    <a:alpha val="43137"/>
                  </a:srgbClr>
                </a:outerShdw>
              </a:effectLst>
              <a:latin typeface="+mj-lt"/>
            </a:rPr>
            <a:t>Д</a:t>
          </a:r>
          <a:endParaRPr lang="ru-RU" b="1" dirty="0">
            <a:solidFill>
              <a:srgbClr val="FF3399"/>
            </a:solidFill>
            <a:effectLst>
              <a:outerShdw blurRad="38100" dist="38100" dir="2700000" algn="tl">
                <a:srgbClr val="000000">
                  <a:alpha val="43137"/>
                </a:srgbClr>
              </a:outerShdw>
            </a:effectLst>
            <a:latin typeface="+mj-lt"/>
          </a:endParaRPr>
        </a:p>
      </dgm:t>
    </dgm:pt>
    <dgm:pt modelId="{FB4F1DF5-F755-4EE5-941A-1EE9E50960FD}" type="parTrans" cxnId="{D9CBD004-72A9-4804-AE07-EA07791816CD}">
      <dgm:prSet/>
      <dgm:spPr/>
      <dgm:t>
        <a:bodyPr/>
        <a:lstStyle/>
        <a:p>
          <a:endParaRPr lang="ru-RU"/>
        </a:p>
      </dgm:t>
    </dgm:pt>
    <dgm:pt modelId="{B0E8BB12-CFD1-482C-816C-3326E2D567EA}" type="sibTrans" cxnId="{D9CBD004-72A9-4804-AE07-EA07791816CD}">
      <dgm:prSet/>
      <dgm:spPr/>
      <dgm:t>
        <a:bodyPr/>
        <a:lstStyle/>
        <a:p>
          <a:endParaRPr lang="ru-RU"/>
        </a:p>
      </dgm:t>
    </dgm:pt>
    <dgm:pt modelId="{CD68ACB4-957B-40B2-9AB7-BA3A4F59C6F2}">
      <dgm:prSet phldrT="[Текст]"/>
      <dgm:spPr/>
      <dgm:t>
        <a:bodyPr/>
        <a:lstStyle/>
        <a:p>
          <a:r>
            <a:rPr lang="ru-RU" b="1" dirty="0" smtClean="0">
              <a:solidFill>
                <a:schemeClr val="tx2">
                  <a:lumMod val="40000"/>
                  <a:lumOff val="60000"/>
                </a:schemeClr>
              </a:solidFill>
              <a:effectLst>
                <a:outerShdw blurRad="38100" dist="38100" dir="2700000" algn="tl">
                  <a:srgbClr val="000000">
                    <a:alpha val="43137"/>
                  </a:srgbClr>
                </a:outerShdw>
              </a:effectLst>
              <a:latin typeface="+mj-lt"/>
            </a:rPr>
            <a:t>Ц</a:t>
          </a:r>
          <a:endParaRPr lang="ru-RU" b="1" dirty="0">
            <a:solidFill>
              <a:schemeClr val="tx2">
                <a:lumMod val="40000"/>
                <a:lumOff val="60000"/>
              </a:schemeClr>
            </a:solidFill>
            <a:effectLst>
              <a:outerShdw blurRad="38100" dist="38100" dir="2700000" algn="tl">
                <a:srgbClr val="000000">
                  <a:alpha val="43137"/>
                </a:srgbClr>
              </a:outerShdw>
            </a:effectLst>
            <a:latin typeface="+mj-lt"/>
          </a:endParaRPr>
        </a:p>
      </dgm:t>
    </dgm:pt>
    <dgm:pt modelId="{DEF4351E-9EF5-47B7-897D-CC7955255FCB}" type="parTrans" cxnId="{1B068332-028C-468D-9726-36F0F6D05170}">
      <dgm:prSet/>
      <dgm:spPr/>
      <dgm:t>
        <a:bodyPr/>
        <a:lstStyle/>
        <a:p>
          <a:endParaRPr lang="ru-RU"/>
        </a:p>
      </dgm:t>
    </dgm:pt>
    <dgm:pt modelId="{435A1D48-54BE-40D1-A469-D315A115FBC3}" type="sibTrans" cxnId="{1B068332-028C-468D-9726-36F0F6D05170}">
      <dgm:prSet/>
      <dgm:spPr/>
      <dgm:t>
        <a:bodyPr/>
        <a:lstStyle/>
        <a:p>
          <a:endParaRPr lang="ru-RU"/>
        </a:p>
      </dgm:t>
    </dgm:pt>
    <dgm:pt modelId="{55503469-2CDB-46B9-B6CD-6814AE157330}">
      <dgm:prSet phldrT="[Текст]"/>
      <dgm:spPr/>
      <dgm:t>
        <a:bodyPr/>
        <a:lstStyle/>
        <a:p>
          <a:r>
            <a:rPr lang="ru-RU" b="1" dirty="0" smtClean="0">
              <a:solidFill>
                <a:srgbClr val="FFC000"/>
              </a:solidFill>
              <a:effectLst>
                <a:outerShdw blurRad="38100" dist="38100" dir="2700000" algn="tl">
                  <a:srgbClr val="000000">
                    <a:alpha val="43137"/>
                  </a:srgbClr>
                </a:outerShdw>
              </a:effectLst>
              <a:latin typeface="+mj-lt"/>
            </a:rPr>
            <a:t>Ы</a:t>
          </a:r>
          <a:endParaRPr lang="ru-RU" b="1" dirty="0">
            <a:solidFill>
              <a:srgbClr val="FFC000"/>
            </a:solidFill>
            <a:effectLst>
              <a:outerShdw blurRad="38100" dist="38100" dir="2700000" algn="tl">
                <a:srgbClr val="000000">
                  <a:alpha val="43137"/>
                </a:srgbClr>
              </a:outerShdw>
            </a:effectLst>
            <a:latin typeface="+mj-lt"/>
          </a:endParaRPr>
        </a:p>
      </dgm:t>
    </dgm:pt>
    <dgm:pt modelId="{3DB5985F-6488-4E94-8920-B535FEFF2C99}" type="parTrans" cxnId="{546B6878-648D-45C1-B0B6-F7A7BCAA0958}">
      <dgm:prSet/>
      <dgm:spPr/>
      <dgm:t>
        <a:bodyPr/>
        <a:lstStyle/>
        <a:p>
          <a:endParaRPr lang="ru-RU"/>
        </a:p>
      </dgm:t>
    </dgm:pt>
    <dgm:pt modelId="{E8A7A12F-6080-4165-AF5C-B319E5396197}" type="sibTrans" cxnId="{546B6878-648D-45C1-B0B6-F7A7BCAA0958}">
      <dgm:prSet/>
      <dgm:spPr/>
      <dgm:t>
        <a:bodyPr/>
        <a:lstStyle/>
        <a:p>
          <a:endParaRPr lang="ru-RU"/>
        </a:p>
      </dgm:t>
    </dgm:pt>
    <dgm:pt modelId="{9B28D258-7D84-4D3E-A4D6-4DC2CAD20B9A}">
      <dgm:prSet phldrT="[Текст]"/>
      <dgm:spPr/>
      <dgm:t>
        <a:bodyPr/>
        <a:lstStyle/>
        <a:p>
          <a:r>
            <a:rPr lang="ru-RU" b="1" dirty="0" smtClean="0">
              <a:solidFill>
                <a:schemeClr val="accent4">
                  <a:lumMod val="20000"/>
                  <a:lumOff val="80000"/>
                </a:schemeClr>
              </a:solidFill>
              <a:effectLst>
                <a:outerShdw blurRad="38100" dist="38100" dir="2700000" algn="tl">
                  <a:srgbClr val="000000">
                    <a:alpha val="43137"/>
                  </a:srgbClr>
                </a:outerShdw>
              </a:effectLst>
              <a:latin typeface="+mj-lt"/>
            </a:rPr>
            <a:t>!</a:t>
          </a:r>
          <a:endParaRPr lang="ru-RU" b="1" dirty="0">
            <a:solidFill>
              <a:schemeClr val="accent4">
                <a:lumMod val="20000"/>
                <a:lumOff val="80000"/>
              </a:schemeClr>
            </a:solidFill>
            <a:effectLst>
              <a:outerShdw blurRad="38100" dist="38100" dir="2700000" algn="tl">
                <a:srgbClr val="000000">
                  <a:alpha val="43137"/>
                </a:srgbClr>
              </a:outerShdw>
            </a:effectLst>
            <a:latin typeface="+mj-lt"/>
          </a:endParaRPr>
        </a:p>
      </dgm:t>
    </dgm:pt>
    <dgm:pt modelId="{B341EC72-6504-4DCA-8202-7D7F2A012550}" type="parTrans" cxnId="{84003F47-7053-4016-9D12-B80EDC0D38E5}">
      <dgm:prSet/>
      <dgm:spPr/>
      <dgm:t>
        <a:bodyPr/>
        <a:lstStyle/>
        <a:p>
          <a:endParaRPr lang="ru-RU"/>
        </a:p>
      </dgm:t>
    </dgm:pt>
    <dgm:pt modelId="{DC2A7713-49B2-47A6-92E6-BC5A4E987498}" type="sibTrans" cxnId="{84003F47-7053-4016-9D12-B80EDC0D38E5}">
      <dgm:prSet/>
      <dgm:spPr/>
      <dgm:t>
        <a:bodyPr/>
        <a:lstStyle/>
        <a:p>
          <a:endParaRPr lang="ru-RU"/>
        </a:p>
      </dgm:t>
    </dgm:pt>
    <dgm:pt modelId="{F0D1C6A0-6AE3-4478-BCA0-1963AF8130D5}" type="pres">
      <dgm:prSet presAssocID="{EAE1088C-D00C-4178-B118-09F4A6B86C1F}" presName="Name0" presStyleCnt="0">
        <dgm:presLayoutVars>
          <dgm:dir/>
          <dgm:resizeHandles val="exact"/>
        </dgm:presLayoutVars>
      </dgm:prSet>
      <dgm:spPr/>
      <dgm:t>
        <a:bodyPr/>
        <a:lstStyle/>
        <a:p>
          <a:endParaRPr lang="ru-RU"/>
        </a:p>
      </dgm:t>
    </dgm:pt>
    <dgm:pt modelId="{F9C5F6B0-4D31-493A-9460-1EC566C3BB84}" type="pres">
      <dgm:prSet presAssocID="{3C3D1718-21F3-40E3-8073-40B31DB53FAD}" presName="Name5" presStyleLbl="vennNode1" presStyleIdx="0" presStyleCnt="4">
        <dgm:presLayoutVars>
          <dgm:bulletEnabled val="1"/>
        </dgm:presLayoutVars>
      </dgm:prSet>
      <dgm:spPr/>
      <dgm:t>
        <a:bodyPr/>
        <a:lstStyle/>
        <a:p>
          <a:endParaRPr lang="ru-RU"/>
        </a:p>
      </dgm:t>
    </dgm:pt>
    <dgm:pt modelId="{B842DF3E-E78D-462F-A5CC-E16C67B01821}" type="pres">
      <dgm:prSet presAssocID="{B0E8BB12-CFD1-482C-816C-3326E2D567EA}" presName="space" presStyleCnt="0"/>
      <dgm:spPr/>
    </dgm:pt>
    <dgm:pt modelId="{6EF1AF08-9334-480F-9092-2F9E329DD69C}" type="pres">
      <dgm:prSet presAssocID="{CD68ACB4-957B-40B2-9AB7-BA3A4F59C6F2}" presName="Name5" presStyleLbl="vennNode1" presStyleIdx="1" presStyleCnt="4">
        <dgm:presLayoutVars>
          <dgm:bulletEnabled val="1"/>
        </dgm:presLayoutVars>
      </dgm:prSet>
      <dgm:spPr/>
      <dgm:t>
        <a:bodyPr/>
        <a:lstStyle/>
        <a:p>
          <a:endParaRPr lang="ru-RU"/>
        </a:p>
      </dgm:t>
    </dgm:pt>
    <dgm:pt modelId="{B4C4B1EE-0694-4A8B-ADE2-6079FF95B405}" type="pres">
      <dgm:prSet presAssocID="{435A1D48-54BE-40D1-A469-D315A115FBC3}" presName="space" presStyleCnt="0"/>
      <dgm:spPr/>
    </dgm:pt>
    <dgm:pt modelId="{6FC185DC-2AFF-4C48-ABA6-A267AA6D91B6}" type="pres">
      <dgm:prSet presAssocID="{55503469-2CDB-46B9-B6CD-6814AE157330}" presName="Name5" presStyleLbl="vennNode1" presStyleIdx="2" presStyleCnt="4">
        <dgm:presLayoutVars>
          <dgm:bulletEnabled val="1"/>
        </dgm:presLayoutVars>
      </dgm:prSet>
      <dgm:spPr/>
      <dgm:t>
        <a:bodyPr/>
        <a:lstStyle/>
        <a:p>
          <a:endParaRPr lang="ru-RU"/>
        </a:p>
      </dgm:t>
    </dgm:pt>
    <dgm:pt modelId="{8F737D8B-7FC9-4805-BF3E-0815E46E311C}" type="pres">
      <dgm:prSet presAssocID="{E8A7A12F-6080-4165-AF5C-B319E5396197}" presName="space" presStyleCnt="0"/>
      <dgm:spPr/>
    </dgm:pt>
    <dgm:pt modelId="{218F0263-153A-4B8C-B3FB-8AB83B00CF86}" type="pres">
      <dgm:prSet presAssocID="{9B28D258-7D84-4D3E-A4D6-4DC2CAD20B9A}" presName="Name5" presStyleLbl="vennNode1" presStyleIdx="3" presStyleCnt="4">
        <dgm:presLayoutVars>
          <dgm:bulletEnabled val="1"/>
        </dgm:presLayoutVars>
      </dgm:prSet>
      <dgm:spPr/>
      <dgm:t>
        <a:bodyPr/>
        <a:lstStyle/>
        <a:p>
          <a:endParaRPr lang="ru-RU"/>
        </a:p>
      </dgm:t>
    </dgm:pt>
  </dgm:ptLst>
  <dgm:cxnLst>
    <dgm:cxn modelId="{15C6C211-70E2-41A7-836E-E6E25455AD9E}" type="presOf" srcId="{EAE1088C-D00C-4178-B118-09F4A6B86C1F}" destId="{F0D1C6A0-6AE3-4478-BCA0-1963AF8130D5}" srcOrd="0" destOrd="0" presId="urn:microsoft.com/office/officeart/2005/8/layout/venn3"/>
    <dgm:cxn modelId="{84003F47-7053-4016-9D12-B80EDC0D38E5}" srcId="{EAE1088C-D00C-4178-B118-09F4A6B86C1F}" destId="{9B28D258-7D84-4D3E-A4D6-4DC2CAD20B9A}" srcOrd="3" destOrd="0" parTransId="{B341EC72-6504-4DCA-8202-7D7F2A012550}" sibTransId="{DC2A7713-49B2-47A6-92E6-BC5A4E987498}"/>
    <dgm:cxn modelId="{546B6878-648D-45C1-B0B6-F7A7BCAA0958}" srcId="{EAE1088C-D00C-4178-B118-09F4A6B86C1F}" destId="{55503469-2CDB-46B9-B6CD-6814AE157330}" srcOrd="2" destOrd="0" parTransId="{3DB5985F-6488-4E94-8920-B535FEFF2C99}" sibTransId="{E8A7A12F-6080-4165-AF5C-B319E5396197}"/>
    <dgm:cxn modelId="{1B068332-028C-468D-9726-36F0F6D05170}" srcId="{EAE1088C-D00C-4178-B118-09F4A6B86C1F}" destId="{CD68ACB4-957B-40B2-9AB7-BA3A4F59C6F2}" srcOrd="1" destOrd="0" parTransId="{DEF4351E-9EF5-47B7-897D-CC7955255FCB}" sibTransId="{435A1D48-54BE-40D1-A469-D315A115FBC3}"/>
    <dgm:cxn modelId="{F5ACA3EC-4219-44B6-AA88-3B0D5D0490A2}" type="presOf" srcId="{55503469-2CDB-46B9-B6CD-6814AE157330}" destId="{6FC185DC-2AFF-4C48-ABA6-A267AA6D91B6}" srcOrd="0" destOrd="0" presId="urn:microsoft.com/office/officeart/2005/8/layout/venn3"/>
    <dgm:cxn modelId="{D9CBD004-72A9-4804-AE07-EA07791816CD}" srcId="{EAE1088C-D00C-4178-B118-09F4A6B86C1F}" destId="{3C3D1718-21F3-40E3-8073-40B31DB53FAD}" srcOrd="0" destOrd="0" parTransId="{FB4F1DF5-F755-4EE5-941A-1EE9E50960FD}" sibTransId="{B0E8BB12-CFD1-482C-816C-3326E2D567EA}"/>
    <dgm:cxn modelId="{A4E4C070-B7EC-4DA0-95FB-63B0565751CD}" type="presOf" srcId="{CD68ACB4-957B-40B2-9AB7-BA3A4F59C6F2}" destId="{6EF1AF08-9334-480F-9092-2F9E329DD69C}" srcOrd="0" destOrd="0" presId="urn:microsoft.com/office/officeart/2005/8/layout/venn3"/>
    <dgm:cxn modelId="{6A7DA14D-2A69-415D-BA59-E15CE9D1F174}" type="presOf" srcId="{3C3D1718-21F3-40E3-8073-40B31DB53FAD}" destId="{F9C5F6B0-4D31-493A-9460-1EC566C3BB84}" srcOrd="0" destOrd="0" presId="urn:microsoft.com/office/officeart/2005/8/layout/venn3"/>
    <dgm:cxn modelId="{838304D3-C138-48DA-BB2F-2EED75907671}" type="presOf" srcId="{9B28D258-7D84-4D3E-A4D6-4DC2CAD20B9A}" destId="{218F0263-153A-4B8C-B3FB-8AB83B00CF86}" srcOrd="0" destOrd="0" presId="urn:microsoft.com/office/officeart/2005/8/layout/venn3"/>
    <dgm:cxn modelId="{AABC299C-882A-4223-A645-44D5B1D237E3}" type="presParOf" srcId="{F0D1C6A0-6AE3-4478-BCA0-1963AF8130D5}" destId="{F9C5F6B0-4D31-493A-9460-1EC566C3BB84}" srcOrd="0" destOrd="0" presId="urn:microsoft.com/office/officeart/2005/8/layout/venn3"/>
    <dgm:cxn modelId="{BAAEA268-BAAF-4236-BB0E-EE1EE92372D7}" type="presParOf" srcId="{F0D1C6A0-6AE3-4478-BCA0-1963AF8130D5}" destId="{B842DF3E-E78D-462F-A5CC-E16C67B01821}" srcOrd="1" destOrd="0" presId="urn:microsoft.com/office/officeart/2005/8/layout/venn3"/>
    <dgm:cxn modelId="{F22235B4-239A-4ABF-A4FB-E6A3BF8E97B8}" type="presParOf" srcId="{F0D1C6A0-6AE3-4478-BCA0-1963AF8130D5}" destId="{6EF1AF08-9334-480F-9092-2F9E329DD69C}" srcOrd="2" destOrd="0" presId="urn:microsoft.com/office/officeart/2005/8/layout/venn3"/>
    <dgm:cxn modelId="{63D616E2-3AC5-40BA-B5BE-A56FD8AD709B}" type="presParOf" srcId="{F0D1C6A0-6AE3-4478-BCA0-1963AF8130D5}" destId="{B4C4B1EE-0694-4A8B-ADE2-6079FF95B405}" srcOrd="3" destOrd="0" presId="urn:microsoft.com/office/officeart/2005/8/layout/venn3"/>
    <dgm:cxn modelId="{147F2427-EEDF-4529-A850-81948613BE5D}" type="presParOf" srcId="{F0D1C6A0-6AE3-4478-BCA0-1963AF8130D5}" destId="{6FC185DC-2AFF-4C48-ABA6-A267AA6D91B6}" srcOrd="4" destOrd="0" presId="urn:microsoft.com/office/officeart/2005/8/layout/venn3"/>
    <dgm:cxn modelId="{EA6333A3-35F4-4F3F-A78D-36CE18E8F939}" type="presParOf" srcId="{F0D1C6A0-6AE3-4478-BCA0-1963AF8130D5}" destId="{8F737D8B-7FC9-4805-BF3E-0815E46E311C}" srcOrd="5" destOrd="0" presId="urn:microsoft.com/office/officeart/2005/8/layout/venn3"/>
    <dgm:cxn modelId="{35687C14-42EC-4B58-A5E3-53AFF0A99385}" type="presParOf" srcId="{F0D1C6A0-6AE3-4478-BCA0-1963AF8130D5}" destId="{218F0263-153A-4B8C-B3FB-8AB83B00CF86}" srcOrd="6" destOrd="0" presId="urn:microsoft.com/office/officeart/2005/8/layout/venn3"/>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B7637A-0E22-4627-B091-3A9316EC95AC}" type="datetimeFigureOut">
              <a:rPr lang="ru-RU" smtClean="0"/>
              <a:pPr/>
              <a:t>11.01.2010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AC5EFB-6535-4389-BAE6-C84C3911BC6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0EAC5EFB-6535-4389-BAE6-C84C3911BC6A}"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0EAC5EFB-6535-4389-BAE6-C84C3911BC6A}" type="slidenum">
              <a:rPr lang="ru-RU" smtClean="0"/>
              <a:pPr/>
              <a:t>12</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0EAC5EFB-6535-4389-BAE6-C84C3911BC6A}" type="slidenum">
              <a:rPr lang="ru-RU" smtClean="0"/>
              <a:pPr/>
              <a:t>13</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0EAC5EFB-6535-4389-BAE6-C84C3911BC6A}" type="slidenum">
              <a:rPr lang="ru-RU" smtClean="0"/>
              <a:pPr/>
              <a:t>14</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0EAC5EFB-6535-4389-BAE6-C84C3911BC6A}" type="slidenum">
              <a:rPr lang="ru-RU" smtClean="0"/>
              <a:pPr/>
              <a:t>16</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0EAC5EFB-6535-4389-BAE6-C84C3911BC6A}" type="slidenum">
              <a:rPr lang="ru-RU" smtClean="0"/>
              <a:pPr/>
              <a:t>24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0EAC5EFB-6535-4389-BAE6-C84C3911BC6A}"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0EAC5EFB-6535-4389-BAE6-C84C3911BC6A}"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0EAC5EFB-6535-4389-BAE6-C84C3911BC6A}"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0EAC5EFB-6535-4389-BAE6-C84C3911BC6A}"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0EAC5EFB-6535-4389-BAE6-C84C3911BC6A}"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0EAC5EFB-6535-4389-BAE6-C84C3911BC6A}" type="slidenum">
              <a:rPr lang="ru-RU" smtClean="0"/>
              <a:pPr/>
              <a:t>9</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0EAC5EFB-6535-4389-BAE6-C84C3911BC6A}" type="slidenum">
              <a:rPr lang="ru-RU" smtClean="0"/>
              <a:pPr/>
              <a:t>10</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0EAC5EFB-6535-4389-BAE6-C84C3911BC6A}"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11.01.2010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11.01.2010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11.01.2010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11.01.2010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11.01.2010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11.01.2010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11.01.2010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Bar dir="ver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diagramColors" Target="../diagrams/colors1.xml"/><Relationship Id="rId10" Type="http://schemas.openxmlformats.org/officeDocument/2006/relationships/image" Target="../media/image27.gif"/><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24.xml.rels><?xml version="1.0" encoding="UTF-8" standalone="yes"?>
<Relationships xmlns="http://schemas.openxmlformats.org/package/2006/relationships"><Relationship Id="rId8" Type="http://schemas.openxmlformats.org/officeDocument/2006/relationships/hyperlink" Target="http://kashkin.files.wordpress.com/2009/03/pia02441.jpg?w=500&amp;h=406" TargetMode="External"/><Relationship Id="rId13" Type="http://schemas.openxmlformats.org/officeDocument/2006/relationships/hyperlink" Target="http://schools.keldysh.ru/sch444/projekts/2008-2/Sait/pictures/as8-14-2383c75.jpg" TargetMode="External"/><Relationship Id="rId3" Type="http://schemas.openxmlformats.org/officeDocument/2006/relationships/hyperlink" Target="http://www.junior.ru/students/sadikova/moon.gif" TargetMode="External"/><Relationship Id="rId7" Type="http://schemas.openxmlformats.org/officeDocument/2006/relationships/hyperlink" Target="http://www.turkmenistan.gov.tm/foto/science/2009/150909-1.jpg" TargetMode="External"/><Relationship Id="rId12" Type="http://schemas.openxmlformats.org/officeDocument/2006/relationships/hyperlink" Target="http://i329.photobucket.com/albums/l362/Nemosix/ASTRONAUTIK/APOLLO11.pn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www.llama.ru/other/mesyaz.gif" TargetMode="External"/><Relationship Id="rId11" Type="http://schemas.openxmlformats.org/officeDocument/2006/relationships/hyperlink" Target="http://i.focus.ua/img/a/8/9/61698.jpg?1251976431" TargetMode="External"/><Relationship Id="rId5" Type="http://schemas.openxmlformats.org/officeDocument/2006/relationships/hyperlink" Target="http://www.hitlife.net.ua/pictures/435e4c91370cbc1a.jpg" TargetMode="External"/><Relationship Id="rId10" Type="http://schemas.openxmlformats.org/officeDocument/2006/relationships/hyperlink" Target="http://img0.liveinternet.ru/images/attach/c/0/42/265/42265929_space020.jpg" TargetMode="External"/><Relationship Id="rId4" Type="http://schemas.openxmlformats.org/officeDocument/2006/relationships/hyperlink" Target="http://www.photohost.ru/pictures/127241.jpg" TargetMode="External"/><Relationship Id="rId9" Type="http://schemas.openxmlformats.org/officeDocument/2006/relationships/hyperlink" Target="http://stranamasterov.ru/files/imagecache/orig_with_logo/icraft/moon.jpg" TargetMode="External"/><Relationship Id="rId14" Type="http://schemas.openxmlformats.org/officeDocument/2006/relationships/hyperlink" Target="http://img.oboz.obozrevatel.com/files/NewsPhoto/308771/163217_image_large.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5214942" cy="1828800"/>
          </a:xfrm>
          <a:noFill/>
        </p:spPr>
        <p:txBody>
          <a:bodyPr>
            <a:scene3d>
              <a:camera prst="isometricOffAxis1Right"/>
              <a:lightRig rig="freezing" dir="t">
                <a:rot lat="0" lon="0" rev="5640000"/>
              </a:lightRig>
            </a:scene3d>
            <a:sp3d extrusionH="57150" prstMaterial="flat">
              <a:bevelT w="38100" h="38100" prst="angle"/>
              <a:contourClr>
                <a:schemeClr val="tx2"/>
              </a:contourClr>
            </a:sp3d>
          </a:bodyPr>
          <a:lstStyle/>
          <a:p>
            <a:pPr algn="ctr"/>
            <a:r>
              <a:rPr lang="ru-RU" dirty="0" smtClean="0">
                <a:solidFill>
                  <a:srgbClr val="000000"/>
                </a:solidFill>
              </a:rPr>
              <a:t>Мир вокруг нас</a:t>
            </a:r>
            <a:endParaRPr lang="ru-RU" dirty="0">
              <a:solidFill>
                <a:srgbClr val="000000"/>
              </a:solidFill>
            </a:endParaRPr>
          </a:p>
        </p:txBody>
      </p:sp>
      <p:sp>
        <p:nvSpPr>
          <p:cNvPr id="3" name="Подзаголовок 2"/>
          <p:cNvSpPr>
            <a:spLocks noGrp="1"/>
          </p:cNvSpPr>
          <p:nvPr>
            <p:ph type="subTitle" idx="1"/>
          </p:nvPr>
        </p:nvSpPr>
        <p:spPr>
          <a:xfrm>
            <a:off x="0" y="3929066"/>
            <a:ext cx="9144000" cy="2057852"/>
          </a:xfrm>
        </p:spPr>
        <p:txBody>
          <a:bodyPr>
            <a:noAutofit/>
            <a:scene3d>
              <a:camera prst="orthographicFront"/>
              <a:lightRig rig="threePt" dir="t"/>
            </a:scene3d>
            <a:sp3d extrusionH="57150">
              <a:bevelT w="38100" h="38100" prst="angle"/>
            </a:sp3d>
          </a:bodyPr>
          <a:lstStyle/>
          <a:p>
            <a:pPr algn="ctr"/>
            <a:r>
              <a:rPr lang="ru-RU" sz="8000" b="1" spc="600" dirty="0" smtClean="0">
                <a:ln w="38100">
                  <a:noFill/>
                </a:ln>
                <a:solidFill>
                  <a:srgbClr val="FFC000"/>
                </a:solidFill>
                <a:effectLst>
                  <a:outerShdw blurRad="38100" dist="38100" dir="2700000" algn="tl">
                    <a:srgbClr val="000000">
                      <a:alpha val="43137"/>
                    </a:srgbClr>
                  </a:outerShdw>
                </a:effectLst>
                <a:latin typeface="Karmen" pitchFamily="34" charset="-52"/>
              </a:rPr>
              <a:t>Почему на Луне не живут люди</a:t>
            </a:r>
            <a:endParaRPr lang="ru-RU" sz="8000" b="1" spc="600" dirty="0">
              <a:ln w="38100">
                <a:noFill/>
              </a:ln>
              <a:solidFill>
                <a:srgbClr val="FFC000"/>
              </a:solidFill>
              <a:effectLst>
                <a:outerShdw blurRad="38100" dist="38100" dir="2700000" algn="tl">
                  <a:srgbClr val="000000">
                    <a:alpha val="43137"/>
                  </a:srgbClr>
                </a:outerShdw>
              </a:effectLst>
              <a:latin typeface="Karmen" pitchFamily="34" charset="-52"/>
            </a:endParaRPr>
          </a:p>
        </p:txBody>
      </p:sp>
      <p:pic>
        <p:nvPicPr>
          <p:cNvPr id="6148" name="Picture 4" descr="Картинка 123 из 1090567"/>
          <p:cNvPicPr>
            <a:picLocks noChangeAspect="1" noChangeArrowheads="1"/>
          </p:cNvPicPr>
          <p:nvPr/>
        </p:nvPicPr>
        <p:blipFill>
          <a:blip r:embed="rId2"/>
          <a:srcRect/>
          <a:stretch>
            <a:fillRect/>
          </a:stretch>
        </p:blipFill>
        <p:spPr bwMode="auto">
          <a:xfrm rot="630410">
            <a:off x="6627617" y="1007004"/>
            <a:ext cx="1858285" cy="234497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1285860"/>
            <a:ext cx="3000396" cy="5016758"/>
          </a:xfrm>
          <a:prstGeom prst="rect">
            <a:avLst/>
          </a:prstGeom>
        </p:spPr>
        <p:txBody>
          <a:bodyPr wrap="square">
            <a:spAutoFit/>
          </a:bodyPr>
          <a:lstStyle/>
          <a:p>
            <a:pPr algn="just"/>
            <a:r>
              <a:rPr lang="ru-RU" sz="2000" b="1" dirty="0" smtClean="0">
                <a:effectLst>
                  <a:outerShdw blurRad="38100" dist="38100" dir="2700000" algn="tl">
                    <a:srgbClr val="000000">
                      <a:alpha val="43137"/>
                    </a:srgbClr>
                  </a:outerShdw>
                </a:effectLst>
                <a:latin typeface="+mj-lt"/>
              </a:rPr>
              <a:t>	Помните, на уроках мы говорили, что человек создал искусственные спутники, которые запускает в космос. Естественные спутники создает природа, а не человек.</a:t>
            </a:r>
          </a:p>
          <a:p>
            <a:pPr algn="just"/>
            <a:r>
              <a:rPr lang="ru-RU" sz="2000" b="1" dirty="0" smtClean="0">
                <a:effectLst>
                  <a:outerShdw blurRad="38100" dist="38100" dir="2700000" algn="tl">
                    <a:srgbClr val="000000">
                      <a:alpha val="43137"/>
                    </a:srgbClr>
                  </a:outerShdw>
                </a:effectLst>
                <a:latin typeface="+mj-lt"/>
              </a:rPr>
              <a:t>	Спутник должен двигаться вокруг тела, которое больше него по размерам. Какой вывод о размерах Земли и Луны мы можем сделать?</a:t>
            </a:r>
          </a:p>
          <a:p>
            <a:pPr algn="just"/>
            <a:r>
              <a:rPr lang="ru-RU" sz="2000" b="1" dirty="0" smtClean="0">
                <a:effectLst>
                  <a:outerShdw blurRad="38100" dist="38100" dir="2700000" algn="tl">
                    <a:srgbClr val="000000">
                      <a:alpha val="43137"/>
                    </a:srgbClr>
                  </a:outerShdw>
                </a:effectLst>
                <a:latin typeface="+mj-lt"/>
              </a:rPr>
              <a:t>	</a:t>
            </a:r>
            <a:endParaRPr lang="ru-RU" sz="2000" b="1" dirty="0">
              <a:effectLst>
                <a:outerShdw blurRad="38100" dist="38100" dir="2700000" algn="tl">
                  <a:srgbClr val="000000">
                    <a:alpha val="43137"/>
                  </a:srgbClr>
                </a:outerShdw>
              </a:effectLst>
              <a:latin typeface="+mj-lt"/>
            </a:endParaRPr>
          </a:p>
        </p:txBody>
      </p:sp>
      <p:pic>
        <p:nvPicPr>
          <p:cNvPr id="14338" name="Picture 2" descr="Картинка 11 из 15449"/>
          <p:cNvPicPr>
            <a:picLocks noChangeAspect="1" noChangeArrowheads="1"/>
          </p:cNvPicPr>
          <p:nvPr/>
        </p:nvPicPr>
        <p:blipFill>
          <a:blip r:embed="rId3"/>
          <a:srcRect/>
          <a:stretch>
            <a:fillRect/>
          </a:stretch>
        </p:blipFill>
        <p:spPr bwMode="auto">
          <a:xfrm>
            <a:off x="4143372" y="857232"/>
            <a:ext cx="4705363" cy="573882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1000108"/>
            <a:ext cx="8786874" cy="1323439"/>
          </a:xfrm>
          <a:prstGeom prst="rect">
            <a:avLst/>
          </a:prstGeom>
        </p:spPr>
        <p:txBody>
          <a:bodyPr wrap="square">
            <a:spAutoFit/>
          </a:bodyPr>
          <a:lstStyle/>
          <a:p>
            <a:pPr algn="just"/>
            <a:r>
              <a:rPr lang="ru-RU" sz="2000" b="1" dirty="0" smtClean="0">
                <a:effectLst>
                  <a:outerShdw blurRad="38100" dist="38100" dir="2700000" algn="tl">
                    <a:srgbClr val="000000">
                      <a:alpha val="43137"/>
                    </a:srgbClr>
                  </a:outerShdw>
                </a:effectLst>
                <a:latin typeface="+mj-lt"/>
              </a:rPr>
              <a:t>	Правильно. Земля - больше Луны. На сколько больше? Мы видим Луну очень маленькой. На самом деле это не так. Луна всего в шесть раз меньше Земли. Для сравнения можно представить одноэтажный дом и дом в шесть этажей. Так что Луна — огромная!</a:t>
            </a:r>
          </a:p>
        </p:txBody>
      </p:sp>
      <p:pic>
        <p:nvPicPr>
          <p:cNvPr id="48130" name="Picture 2" descr="Картинка 4 из 2836"/>
          <p:cNvPicPr>
            <a:picLocks noChangeAspect="1" noChangeArrowheads="1"/>
          </p:cNvPicPr>
          <p:nvPr/>
        </p:nvPicPr>
        <p:blipFill>
          <a:blip r:embed="rId3"/>
          <a:srcRect/>
          <a:stretch>
            <a:fillRect/>
          </a:stretch>
        </p:blipFill>
        <p:spPr bwMode="auto">
          <a:xfrm>
            <a:off x="3428992" y="2428868"/>
            <a:ext cx="5434016" cy="4138620"/>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142844" y="2285992"/>
            <a:ext cx="3143272" cy="4401205"/>
          </a:xfrm>
          <a:prstGeom prst="rect">
            <a:avLst/>
          </a:prstGeom>
        </p:spPr>
        <p:txBody>
          <a:bodyPr wrap="square">
            <a:spAutoFit/>
          </a:bodyPr>
          <a:lstStyle/>
          <a:p>
            <a:pPr algn="just"/>
            <a:r>
              <a:rPr lang="ru-RU" sz="2000" b="1" dirty="0" smtClean="0">
                <a:effectLst>
                  <a:outerShdw blurRad="38100" dist="38100" dir="2700000" algn="tl">
                    <a:srgbClr val="000000">
                      <a:alpha val="43137"/>
                    </a:srgbClr>
                  </a:outerShdw>
                </a:effectLst>
                <a:latin typeface="+mj-lt"/>
              </a:rPr>
              <a:t>	От Луны Землю отделяет расстояние в 384 000 километров космической ракете это расстояние можно преодолеть за два-три дня.</a:t>
            </a:r>
            <a:r>
              <a:rPr lang="ru-RU" sz="2000" b="1" dirty="0" smtClean="0">
                <a:effectLst>
                  <a:outerShdw blurRad="38100" dist="38100" dir="2700000" algn="tl">
                    <a:srgbClr val="000000">
                      <a:alpha val="43137"/>
                    </a:srgbClr>
                  </a:outerShdw>
                </a:effectLst>
              </a:rPr>
              <a:t> </a:t>
            </a:r>
          </a:p>
          <a:p>
            <a:pPr algn="just"/>
            <a:r>
              <a:rPr lang="ru-RU" sz="2000" b="1" dirty="0" smtClean="0">
                <a:effectLst>
                  <a:outerShdw blurRad="38100" dist="38100" dir="2700000" algn="tl">
                    <a:srgbClr val="000000">
                      <a:alpha val="43137"/>
                    </a:srgbClr>
                  </a:outerShdw>
                </a:effectLst>
                <a:latin typeface="+mj-lt"/>
              </a:rPr>
              <a:t>	Так как Луна - естественный спутник Земли, то ученые постоянно за ней наблюдают. Теперь любой ученик может объяснить: почему она такая разная. </a:t>
            </a:r>
            <a:endParaRPr lang="ru-RU" sz="2000" b="1" dirty="0">
              <a:effectLst>
                <a:outerShdw blurRad="38100" dist="38100" dir="2700000" algn="tl">
                  <a:srgbClr val="000000">
                    <a:alpha val="43137"/>
                  </a:srgbClr>
                </a:outerShdw>
              </a:effectLst>
              <a:latin typeface="+mj-lt"/>
            </a:endParaRPr>
          </a:p>
        </p:txBody>
      </p:sp>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Картинка 39 из 2836"/>
          <p:cNvPicPr>
            <a:picLocks noChangeAspect="1" noChangeArrowheads="1"/>
          </p:cNvPicPr>
          <p:nvPr/>
        </p:nvPicPr>
        <p:blipFill>
          <a:blip r:embed="rId3"/>
          <a:srcRect/>
          <a:stretch>
            <a:fillRect/>
          </a:stretch>
        </p:blipFill>
        <p:spPr bwMode="auto">
          <a:xfrm>
            <a:off x="0" y="0"/>
            <a:ext cx="9144000" cy="6897436"/>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000108"/>
            <a:ext cx="8715436" cy="3785652"/>
          </a:xfrm>
          <a:prstGeom prst="rect">
            <a:avLst/>
          </a:prstGeom>
        </p:spPr>
        <p:txBody>
          <a:bodyPr wrap="square">
            <a:spAutoFit/>
          </a:bodyPr>
          <a:lstStyle/>
          <a:p>
            <a:pPr algn="just"/>
            <a:r>
              <a:rPr lang="ru-RU" sz="2000" b="1" dirty="0" smtClean="0">
                <a:effectLst>
                  <a:outerShdw blurRad="38100" dist="38100" dir="2700000" algn="tl">
                    <a:srgbClr val="000000">
                      <a:alpha val="43137"/>
                    </a:srgbClr>
                  </a:outerShdw>
                </a:effectLst>
                <a:latin typeface="+mj-lt"/>
              </a:rPr>
              <a:t>	Сама Луна не светится, она отражает свет от Солнца. Ночью ее видно, потому что Солнце ее освещает. Луна обращается вокруг Земли, поэтому на ночном небе выглядит по-разному.  Когда Луна находится между Землёй и Солнцем, к Земле обращена неосвещённая половина Луны, и Луну на небе не видно.  Эта фаза называется </a:t>
            </a:r>
            <a:r>
              <a:rPr lang="ru-RU" sz="2000" b="1" i="1" dirty="0" smtClean="0">
                <a:solidFill>
                  <a:srgbClr val="FF0000"/>
                </a:solidFill>
                <a:effectLst>
                  <a:outerShdw blurRad="38100" dist="38100" dir="2700000" algn="tl">
                    <a:srgbClr val="000000">
                      <a:alpha val="43137"/>
                    </a:srgbClr>
                  </a:outerShdw>
                </a:effectLst>
                <a:latin typeface="+mj-lt"/>
              </a:rPr>
              <a:t>новолунием</a:t>
            </a:r>
            <a:r>
              <a:rPr lang="ru-RU" sz="2000" b="1" dirty="0" smtClean="0">
                <a:effectLst>
                  <a:outerShdw blurRad="38100" dist="38100" dir="2700000" algn="tl">
                    <a:srgbClr val="000000">
                      <a:alpha val="43137"/>
                    </a:srgbClr>
                  </a:outerShdw>
                </a:effectLst>
                <a:latin typeface="+mj-lt"/>
              </a:rPr>
              <a:t>. Через 2-3 дня Луна появляется на небе в виде узкого серпа, обращённого выпуклостью    в     сторону     Солнца.     Это  </a:t>
            </a:r>
            <a:r>
              <a:rPr lang="ru-RU" sz="2000" b="1" i="1" dirty="0" smtClean="0">
                <a:solidFill>
                  <a:srgbClr val="FF0000"/>
                </a:solidFill>
                <a:effectLst>
                  <a:outerShdw blurRad="38100" dist="38100" dir="2700000" algn="tl">
                    <a:srgbClr val="000000">
                      <a:alpha val="43137"/>
                    </a:srgbClr>
                  </a:outerShdw>
                </a:effectLst>
                <a:latin typeface="+mj-lt"/>
              </a:rPr>
              <a:t>молодой месяц</a:t>
            </a:r>
            <a:r>
              <a:rPr lang="ru-RU" sz="2000" b="1" dirty="0" smtClean="0">
                <a:effectLst>
                  <a:outerShdw blurRad="38100" dist="38100" dir="2700000" algn="tl">
                    <a:srgbClr val="000000">
                      <a:alpha val="43137"/>
                    </a:srgbClr>
                  </a:outerShdw>
                </a:effectLst>
                <a:latin typeface="+mj-lt"/>
              </a:rPr>
              <a:t>. </a:t>
            </a:r>
          </a:p>
          <a:p>
            <a:pPr algn="just"/>
            <a:r>
              <a:rPr lang="ru-RU" sz="2000" b="1" dirty="0" smtClean="0">
                <a:effectLst>
                  <a:outerShdw blurRad="38100" dist="38100" dir="2700000" algn="tl">
                    <a:srgbClr val="000000">
                      <a:alpha val="43137"/>
                    </a:srgbClr>
                  </a:outerShdw>
                </a:effectLst>
                <a:latin typeface="+mj-lt"/>
              </a:rPr>
              <a:t>Он   увеличивается   с    каждым   днём. Луна принимает вид </a:t>
            </a:r>
          </a:p>
          <a:p>
            <a:pPr algn="just"/>
            <a:r>
              <a:rPr lang="ru-RU" sz="2000" b="1" dirty="0" smtClean="0">
                <a:effectLst>
                  <a:outerShdw blurRad="38100" dist="38100" dir="2700000" algn="tl">
                    <a:srgbClr val="000000">
                      <a:alpha val="43137"/>
                    </a:srgbClr>
                  </a:outerShdw>
                </a:effectLst>
                <a:latin typeface="+mj-lt"/>
              </a:rPr>
              <a:t>целого  диска. Это </a:t>
            </a:r>
            <a:r>
              <a:rPr lang="ru-RU" sz="2000" b="1" i="1" dirty="0" smtClean="0">
                <a:solidFill>
                  <a:srgbClr val="FF0000"/>
                </a:solidFill>
                <a:effectLst>
                  <a:outerShdw blurRad="38100" dist="38100" dir="2700000" algn="tl">
                    <a:srgbClr val="000000">
                      <a:alpha val="43137"/>
                    </a:srgbClr>
                  </a:outerShdw>
                </a:effectLst>
                <a:latin typeface="+mj-lt"/>
              </a:rPr>
              <a:t>полнолуние</a:t>
            </a:r>
            <a:r>
              <a:rPr lang="ru-RU" sz="2000" b="1" dirty="0" smtClean="0">
                <a:effectLst>
                  <a:outerShdw blurRad="38100" dist="38100" dir="2700000" algn="tl">
                    <a:srgbClr val="000000">
                      <a:alpha val="43137"/>
                    </a:srgbClr>
                  </a:outerShdw>
                </a:effectLst>
                <a:latin typeface="+mj-lt"/>
              </a:rPr>
              <a:t>.  Земля уже находится между</a:t>
            </a:r>
          </a:p>
          <a:p>
            <a:pPr algn="just"/>
            <a:r>
              <a:rPr lang="ru-RU" sz="2000" b="1" dirty="0" smtClean="0">
                <a:effectLst>
                  <a:outerShdw blurRad="38100" dist="38100" dir="2700000" algn="tl">
                    <a:srgbClr val="000000">
                      <a:alpha val="43137"/>
                    </a:srgbClr>
                  </a:outerShdw>
                </a:effectLst>
                <a:latin typeface="+mj-lt"/>
              </a:rPr>
              <a:t>Солнцем и Луной. Потом диск начинает убывать. Луна опять </a:t>
            </a:r>
          </a:p>
          <a:p>
            <a:pPr algn="just"/>
            <a:r>
              <a:rPr lang="ru-RU" sz="2000" b="1" dirty="0" smtClean="0">
                <a:effectLst>
                  <a:outerShdw blurRad="38100" dist="38100" dir="2700000" algn="tl">
                    <a:srgbClr val="000000">
                      <a:alpha val="43137"/>
                    </a:srgbClr>
                  </a:outerShdw>
                </a:effectLst>
                <a:latin typeface="+mj-lt"/>
              </a:rPr>
              <a:t>становится   серпом,  но уже  обращённым в другую сторону.</a:t>
            </a:r>
          </a:p>
          <a:p>
            <a:pPr algn="just"/>
            <a:r>
              <a:rPr lang="ru-RU" sz="2000" b="1" dirty="0" smtClean="0">
                <a:effectLst>
                  <a:outerShdw blurRad="38100" dist="38100" dir="2700000" algn="tl">
                    <a:srgbClr val="000000">
                      <a:alpha val="43137"/>
                    </a:srgbClr>
                  </a:outerShdw>
                </a:effectLst>
                <a:latin typeface="+mj-lt"/>
              </a:rPr>
              <a:t>Это </a:t>
            </a:r>
            <a:r>
              <a:rPr lang="ru-RU" sz="2000" b="1" i="1" dirty="0" smtClean="0">
                <a:solidFill>
                  <a:srgbClr val="FF0000"/>
                </a:solidFill>
                <a:effectLst>
                  <a:outerShdw blurRad="38100" dist="38100" dir="2700000" algn="tl">
                    <a:srgbClr val="000000">
                      <a:alpha val="43137"/>
                    </a:srgbClr>
                  </a:outerShdw>
                </a:effectLst>
                <a:latin typeface="+mj-lt"/>
              </a:rPr>
              <a:t>старый месяц</a:t>
            </a:r>
            <a:r>
              <a:rPr lang="ru-RU" sz="2000" b="1" dirty="0" smtClean="0">
                <a:effectLst>
                  <a:outerShdw blurRad="38100" dist="38100" dir="2700000" algn="tl">
                    <a:srgbClr val="000000">
                      <a:alpha val="43137"/>
                    </a:srgbClr>
                  </a:outerShdw>
                </a:effectLst>
                <a:latin typeface="+mj-lt"/>
              </a:rPr>
              <a:t>. Потом всё опять повторяется.</a:t>
            </a:r>
            <a:endParaRPr lang="ru-RU" sz="2000" b="1" dirty="0">
              <a:effectLst>
                <a:outerShdw blurRad="38100" dist="38100" dir="2700000" algn="tl">
                  <a:srgbClr val="000000">
                    <a:alpha val="43137"/>
                  </a:srgbClr>
                </a:outerShdw>
              </a:effectLst>
              <a:latin typeface="+mj-lt"/>
            </a:endParaRPr>
          </a:p>
        </p:txBody>
      </p:sp>
      <p:pic>
        <p:nvPicPr>
          <p:cNvPr id="3" name="Picture 4" descr="Картинка 483 из 48259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342055">
            <a:off x="6018819" y="3137133"/>
            <a:ext cx="2943225" cy="3810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Прямоугольник 3"/>
          <p:cNvSpPr/>
          <p:nvPr/>
        </p:nvSpPr>
        <p:spPr>
          <a:xfrm>
            <a:off x="8358214" y="5643578"/>
            <a:ext cx="428628" cy="1214422"/>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1 из 21981"/>
          <p:cNvPicPr>
            <a:picLocks noChangeAspect="1" noChangeArrowheads="1"/>
          </p:cNvPicPr>
          <p:nvPr/>
        </p:nvPicPr>
        <p:blipFill>
          <a:blip r:embed="rId3"/>
          <a:srcRect/>
          <a:stretch>
            <a:fillRect/>
          </a:stretch>
        </p:blipFill>
        <p:spPr bwMode="auto">
          <a:xfrm>
            <a:off x="0" y="0"/>
            <a:ext cx="9144000" cy="69046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1215806"/>
            <a:ext cx="3714776" cy="5642194"/>
          </a:xfrm>
          <a:prstGeom prst="rect">
            <a:avLst/>
          </a:prstGeom>
        </p:spPr>
        <p:txBody>
          <a:bodyPr wrap="square">
            <a:spAutoFit/>
          </a:bodyPr>
          <a:lstStyle/>
          <a:p>
            <a:pPr algn="just"/>
            <a:r>
              <a:rPr lang="ru-RU" sz="2000" b="1" dirty="0" smtClean="0">
                <a:effectLst>
                  <a:outerShdw blurRad="38100" dist="38100" dir="2700000" algn="tl">
                    <a:srgbClr val="000000">
                      <a:alpha val="43137"/>
                    </a:srgbClr>
                  </a:outerShdw>
                </a:effectLst>
                <a:latin typeface="+mj-lt"/>
              </a:rPr>
              <a:t>	Луна вращается вокруг своей оси и одновременно совершает свой путь вокруг Земли, так как она является спутником нашей планеты. Оборот вокруг Земли она совершает за 29 с половиной суток. Столько же времени ей требуется, чтобы обернуться вокруг своей оси. Земля вокруг своей оси поворачивается за сутки. Вот такая разница. </a:t>
            </a:r>
          </a:p>
          <a:p>
            <a:pPr algn="just"/>
            <a:r>
              <a:rPr lang="ru-RU" sz="2000" b="1" dirty="0" smtClean="0">
                <a:effectLst>
                  <a:outerShdw blurRad="38100" dist="38100" dir="2700000" algn="tl">
                    <a:srgbClr val="000000">
                      <a:alpha val="43137"/>
                    </a:srgbClr>
                  </a:outerShdw>
                </a:effectLst>
                <a:latin typeface="+mj-lt"/>
              </a:rPr>
              <a:t>	Все это мы знаем благодаря ученым. Как они изучают Луну? Что вы об этом знаете?</a:t>
            </a:r>
          </a:p>
          <a:p>
            <a:endParaRPr lang="ru-RU" dirty="0" smtClean="0"/>
          </a:p>
          <a:p>
            <a:endParaRPr lang="ru-RU" dirty="0"/>
          </a:p>
        </p:txBody>
      </p:sp>
      <p:pic>
        <p:nvPicPr>
          <p:cNvPr id="52226" name="Picture 2" descr="Картинка 63 из 2836"/>
          <p:cNvPicPr>
            <a:picLocks noChangeAspect="1" noChangeArrowheads="1"/>
          </p:cNvPicPr>
          <p:nvPr/>
        </p:nvPicPr>
        <p:blipFill>
          <a:blip r:embed="rId2"/>
          <a:srcRect/>
          <a:stretch>
            <a:fillRect/>
          </a:stretch>
        </p:blipFill>
        <p:spPr bwMode="auto">
          <a:xfrm>
            <a:off x="4500562" y="928670"/>
            <a:ext cx="4381513" cy="56673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Картинка 1 из 2836"/>
          <p:cNvPicPr>
            <a:picLocks noChangeAspect="1" noChangeArrowheads="1"/>
          </p:cNvPicPr>
          <p:nvPr/>
        </p:nvPicPr>
        <p:blipFill>
          <a:blip r:embed="rId3"/>
          <a:srcRect/>
          <a:stretch>
            <a:fillRect/>
          </a:stretch>
        </p:blipFill>
        <p:spPr bwMode="auto">
          <a:xfrm>
            <a:off x="-357222" y="-1"/>
            <a:ext cx="10144196" cy="6858001"/>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714356"/>
            <a:ext cx="4500594" cy="6863417"/>
          </a:xfrm>
          <a:prstGeom prst="rect">
            <a:avLst/>
          </a:prstGeom>
        </p:spPr>
        <p:txBody>
          <a:bodyPr wrap="square">
            <a:spAutoFit/>
          </a:bodyPr>
          <a:lstStyle/>
          <a:p>
            <a:pPr algn="just"/>
            <a:r>
              <a:rPr lang="ru-RU" dirty="0" smtClean="0"/>
              <a:t>	</a:t>
            </a:r>
            <a:r>
              <a:rPr lang="ru-RU" sz="2000" b="1" dirty="0" smtClean="0">
                <a:effectLst>
                  <a:outerShdw blurRad="38100" dist="38100" dir="2700000" algn="tl">
                    <a:srgbClr val="000000">
                      <a:alpha val="43137"/>
                    </a:srgbClr>
                  </a:outerShdw>
                </a:effectLst>
                <a:latin typeface="+mj-lt"/>
              </a:rPr>
              <a:t>С Земли на Луне всегда видно одно и то же, так как Луна постоянно обращена к Земле одной стороной. Даже в мощный бинокль можно увидеть на Луне какие-то сероватые пятна. Эти пятна в старину считали морями. Интересно то, что в этих «морях» нет ни капли воды. Лунные «моря» представляют собой глубокие впадины, покрытые застывшей вулканической массой. Цвет этой массы темнее окружающих камней, поэтому хорошо виден с Земли.  Хотя сегодня учёные знают, что морей на Луне нет, они решили не изменять названия на карте этой планеты, поэтому там можно найти Океан Бурь, Море Облаков, Море Дождей и много других морей.</a:t>
            </a:r>
          </a:p>
          <a:p>
            <a:pPr algn="just"/>
            <a:r>
              <a:rPr lang="ru-RU" sz="2000" b="1" dirty="0" smtClean="0">
                <a:effectLst>
                  <a:outerShdw blurRad="38100" dist="38100" dir="2700000" algn="tl">
                    <a:srgbClr val="000000">
                      <a:alpha val="43137"/>
                    </a:srgbClr>
                  </a:outerShdw>
                </a:effectLst>
                <a:latin typeface="+mj-lt"/>
              </a:rPr>
              <a:t/>
            </a:r>
            <a:br>
              <a:rPr lang="ru-RU" sz="2000" b="1" dirty="0" smtClean="0">
                <a:effectLst>
                  <a:outerShdw blurRad="38100" dist="38100" dir="2700000" algn="tl">
                    <a:srgbClr val="000000">
                      <a:alpha val="43137"/>
                    </a:srgbClr>
                  </a:outerShdw>
                </a:effectLst>
                <a:latin typeface="+mj-lt"/>
              </a:rPr>
            </a:br>
            <a:r>
              <a:rPr lang="ru-RU" sz="2000" b="1" dirty="0" smtClean="0">
                <a:effectLst>
                  <a:outerShdw blurRad="38100" dist="38100" dir="2700000" algn="tl">
                    <a:srgbClr val="000000">
                      <a:alpha val="43137"/>
                    </a:srgbClr>
                  </a:outerShdw>
                </a:effectLst>
                <a:latin typeface="+mj-lt"/>
              </a:rPr>
              <a:t/>
            </a:r>
            <a:br>
              <a:rPr lang="ru-RU" sz="2000" b="1" dirty="0" smtClean="0">
                <a:effectLst>
                  <a:outerShdw blurRad="38100" dist="38100" dir="2700000" algn="tl">
                    <a:srgbClr val="000000">
                      <a:alpha val="43137"/>
                    </a:srgbClr>
                  </a:outerShdw>
                </a:effectLst>
                <a:latin typeface="+mj-lt"/>
              </a:rPr>
            </a:br>
            <a:endParaRPr lang="ru-RU" sz="2000" b="1" dirty="0">
              <a:effectLst>
                <a:outerShdw blurRad="38100" dist="38100" dir="2700000" algn="tl">
                  <a:srgbClr val="000000">
                    <a:alpha val="43137"/>
                  </a:srgbClr>
                </a:outerShdw>
              </a:effectLst>
              <a:latin typeface="+mj-lt"/>
            </a:endParaRPr>
          </a:p>
        </p:txBody>
      </p:sp>
      <p:pic>
        <p:nvPicPr>
          <p:cNvPr id="49156" name="Picture 4" descr="Картинка 159 из 434991"/>
          <p:cNvPicPr>
            <a:picLocks noChangeAspect="1" noChangeArrowheads="1"/>
          </p:cNvPicPr>
          <p:nvPr/>
        </p:nvPicPr>
        <p:blipFill>
          <a:blip r:embed="rId2"/>
          <a:srcRect/>
          <a:stretch>
            <a:fillRect/>
          </a:stretch>
        </p:blipFill>
        <p:spPr bwMode="auto">
          <a:xfrm rot="16200000">
            <a:off x="3962413" y="1681133"/>
            <a:ext cx="5791206" cy="414340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57818" y="1357298"/>
            <a:ext cx="3429024" cy="5016758"/>
          </a:xfrm>
          <a:prstGeom prst="rect">
            <a:avLst/>
          </a:prstGeom>
        </p:spPr>
        <p:txBody>
          <a:bodyPr wrap="square">
            <a:spAutoFit/>
          </a:bodyPr>
          <a:lstStyle/>
          <a:p>
            <a:pPr algn="just"/>
            <a:r>
              <a:rPr lang="ru-RU" sz="2000" b="1" dirty="0" smtClean="0">
                <a:effectLst>
                  <a:outerShdw blurRad="38100" dist="38100" dir="2700000" algn="tl">
                    <a:srgbClr val="000000">
                      <a:alpha val="43137"/>
                    </a:srgbClr>
                  </a:outerShdw>
                </a:effectLst>
                <a:latin typeface="+mj-lt"/>
              </a:rPr>
              <a:t>	Светлые части Луны – это её горные районы. На Луне есть высокие горных хребты и много кольцевых гор – кратеров. Кратеры – большие ямы, окружённые холмами. Некоторые из этих кратеров образовались  при падении на Луну метеоритов. Самые крупные кратеры образовались при извержении вулканов. У самых больших кратеров дно плоское и похоже на стадион, окружённый трибунами.</a:t>
            </a:r>
            <a:endParaRPr lang="ru-RU" sz="2000" b="1" dirty="0">
              <a:effectLst>
                <a:outerShdw blurRad="38100" dist="38100" dir="2700000" algn="tl">
                  <a:srgbClr val="000000">
                    <a:alpha val="43137"/>
                  </a:srgbClr>
                </a:outerShdw>
              </a:effectLst>
              <a:latin typeface="+mj-lt"/>
            </a:endParaRPr>
          </a:p>
        </p:txBody>
      </p:sp>
      <p:pic>
        <p:nvPicPr>
          <p:cNvPr id="50178" name="Picture 2" descr="Картинка 1 из 2794"/>
          <p:cNvPicPr>
            <a:picLocks noChangeAspect="1" noChangeArrowheads="1"/>
          </p:cNvPicPr>
          <p:nvPr/>
        </p:nvPicPr>
        <p:blipFill>
          <a:blip r:embed="rId2"/>
          <a:srcRect/>
          <a:stretch>
            <a:fillRect/>
          </a:stretch>
        </p:blipFill>
        <p:spPr bwMode="auto">
          <a:xfrm>
            <a:off x="214281" y="1142984"/>
            <a:ext cx="4943007" cy="545307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785793"/>
            <a:ext cx="4500594" cy="5940088"/>
          </a:xfrm>
          <a:prstGeom prst="rect">
            <a:avLst/>
          </a:prstGeom>
        </p:spPr>
        <p:txBody>
          <a:bodyPr wrap="square">
            <a:spAutoFit/>
          </a:bodyPr>
          <a:lstStyle/>
          <a:p>
            <a:pPr algn="just"/>
            <a:r>
              <a:rPr lang="ru-RU" dirty="0" smtClean="0"/>
              <a:t>	</a:t>
            </a:r>
            <a:r>
              <a:rPr lang="ru-RU" sz="2000" b="1" dirty="0" smtClean="0">
                <a:effectLst>
                  <a:outerShdw blurRad="38100" dist="38100" dir="2700000" algn="tl">
                    <a:srgbClr val="000000">
                      <a:alpha val="43137"/>
                    </a:srgbClr>
                  </a:outerShdw>
                </a:effectLst>
                <a:latin typeface="+mj-lt"/>
              </a:rPr>
              <a:t>Как же там, на Луне? Там всегда тихо. На Луне нет воздуха, поэтому звуки не передаются. Может ли там жить человек, раз воздуха нет? Ни травы, ни деревьев здесь тоже нет. Кругом одна пыль и каменная пустыня.</a:t>
            </a:r>
          </a:p>
          <a:p>
            <a:pPr algn="just"/>
            <a:r>
              <a:rPr lang="ru-RU" sz="2000" b="1" dirty="0" smtClean="0">
                <a:effectLst>
                  <a:outerShdw blurRad="38100" dist="38100" dir="2700000" algn="tl">
                    <a:srgbClr val="000000">
                      <a:alpha val="43137"/>
                    </a:srgbClr>
                  </a:outerShdw>
                </a:effectLst>
                <a:latin typeface="+mj-lt"/>
              </a:rPr>
              <a:t>	День длится две недели. Затем две недели длится ночь. За такой длинный день поверхность Луны успевает раскалиться до температуры  +130 градусов. Когда наступает ночь, камни очень быстро охлаждаются и мороз достигает температуры -170 градусов. Так же резко там отличается температура на солнце и в тени – ведь на Луне нет воздуха, который бы сглаживал эти перепады температур.</a:t>
            </a:r>
          </a:p>
        </p:txBody>
      </p:sp>
      <p:pic>
        <p:nvPicPr>
          <p:cNvPr id="54274" name="Picture 2" descr="Картинка 261 из 2705"/>
          <p:cNvPicPr>
            <a:picLocks noChangeAspect="1" noChangeArrowheads="1"/>
          </p:cNvPicPr>
          <p:nvPr/>
        </p:nvPicPr>
        <p:blipFill>
          <a:blip r:embed="rId2"/>
          <a:srcRect/>
          <a:stretch>
            <a:fillRect/>
          </a:stretch>
        </p:blipFill>
        <p:spPr bwMode="auto">
          <a:xfrm>
            <a:off x="4786314" y="928670"/>
            <a:ext cx="4095751" cy="56673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Рабочий стол\Презентации\Муравей Вопросик.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flipH="1">
            <a:off x="214282" y="4572008"/>
            <a:ext cx="1408113" cy="2139950"/>
          </a:xfrm>
          <a:prstGeom prst="rect">
            <a:avLst/>
          </a:prstGeom>
          <a:noFill/>
        </p:spPr>
      </p:pic>
      <p:sp>
        <p:nvSpPr>
          <p:cNvPr id="4" name="Выноска-облако 3"/>
          <p:cNvSpPr/>
          <p:nvPr/>
        </p:nvSpPr>
        <p:spPr>
          <a:xfrm>
            <a:off x="214282" y="785794"/>
            <a:ext cx="5715040" cy="2071702"/>
          </a:xfrm>
          <a:prstGeom prst="cloudCallout">
            <a:avLst>
              <a:gd name="adj1" fmla="val -20275"/>
              <a:gd name="adj2" fmla="val 154442"/>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smtClean="0">
                <a:effectLst>
                  <a:outerShdw blurRad="38100" dist="38100" dir="2700000" algn="tl">
                    <a:srgbClr val="000000">
                      <a:alpha val="43137"/>
                    </a:srgbClr>
                  </a:outerShdw>
                </a:effectLst>
                <a:latin typeface="+mj-lt"/>
              </a:rPr>
              <a:t>Подрастал, подрастал,</a:t>
            </a:r>
            <a:br>
              <a:rPr lang="ru-RU" sz="2000" b="1" dirty="0" smtClean="0">
                <a:effectLst>
                  <a:outerShdw blurRad="38100" dist="38100" dir="2700000" algn="tl">
                    <a:srgbClr val="000000">
                      <a:alpha val="43137"/>
                    </a:srgbClr>
                  </a:outerShdw>
                </a:effectLst>
                <a:latin typeface="+mj-lt"/>
              </a:rPr>
            </a:br>
            <a:r>
              <a:rPr lang="ru-RU" sz="2000" b="1" dirty="0" smtClean="0">
                <a:effectLst>
                  <a:outerShdw blurRad="38100" dist="38100" dir="2700000" algn="tl">
                    <a:srgbClr val="000000">
                      <a:alpha val="43137"/>
                    </a:srgbClr>
                  </a:outerShdw>
                </a:effectLst>
                <a:latin typeface="+mj-lt"/>
              </a:rPr>
              <a:t>Был рогатым — круглым стал.</a:t>
            </a:r>
            <a:br>
              <a:rPr lang="ru-RU" sz="2000" b="1" dirty="0" smtClean="0">
                <a:effectLst>
                  <a:outerShdw blurRad="38100" dist="38100" dir="2700000" algn="tl">
                    <a:srgbClr val="000000">
                      <a:alpha val="43137"/>
                    </a:srgbClr>
                  </a:outerShdw>
                </a:effectLst>
                <a:latin typeface="+mj-lt"/>
              </a:rPr>
            </a:br>
            <a:r>
              <a:rPr lang="ru-RU" sz="2000" b="1" dirty="0" smtClean="0">
                <a:effectLst>
                  <a:outerShdw blurRad="38100" dist="38100" dir="2700000" algn="tl">
                    <a:srgbClr val="000000">
                      <a:alpha val="43137"/>
                    </a:srgbClr>
                  </a:outerShdw>
                </a:effectLst>
                <a:latin typeface="+mj-lt"/>
              </a:rPr>
              <a:t>Только круг, чудо-круг</a:t>
            </a:r>
            <a:br>
              <a:rPr lang="ru-RU" sz="2000" b="1" dirty="0" smtClean="0">
                <a:effectLst>
                  <a:outerShdw blurRad="38100" dist="38100" dir="2700000" algn="tl">
                    <a:srgbClr val="000000">
                      <a:alpha val="43137"/>
                    </a:srgbClr>
                  </a:outerShdw>
                </a:effectLst>
                <a:latin typeface="+mj-lt"/>
              </a:rPr>
            </a:br>
            <a:r>
              <a:rPr lang="ru-RU" sz="2000" b="1" dirty="0" smtClean="0">
                <a:effectLst>
                  <a:outerShdw blurRad="38100" dist="38100" dir="2700000" algn="tl">
                    <a:srgbClr val="000000">
                      <a:alpha val="43137"/>
                    </a:srgbClr>
                  </a:outerShdw>
                </a:effectLst>
                <a:latin typeface="+mj-lt"/>
              </a:rPr>
              <a:t>Стал опять рогатым вдруг.</a:t>
            </a:r>
            <a:endParaRPr lang="ru-RU" sz="2000" b="1" dirty="0">
              <a:solidFill>
                <a:srgbClr val="111111"/>
              </a:solidFill>
              <a:effectLst>
                <a:outerShdw blurRad="38100" dist="38100" dir="2700000" algn="tl">
                  <a:srgbClr val="000000">
                    <a:alpha val="43137"/>
                  </a:srgbClr>
                </a:outerShdw>
              </a:effectLst>
              <a:latin typeface="+mj-lt"/>
            </a:endParaRPr>
          </a:p>
        </p:txBody>
      </p:sp>
      <p:pic>
        <p:nvPicPr>
          <p:cNvPr id="29698" name="Picture 2" descr="Украшение настенное 'Месяц' - Увеличить..."/>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1287680">
            <a:off x="5122784" y="2592450"/>
            <a:ext cx="3714766" cy="371476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Картинка 49 из 211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Прямоугольник 1"/>
          <p:cNvSpPr/>
          <p:nvPr/>
        </p:nvSpPr>
        <p:spPr>
          <a:xfrm>
            <a:off x="142844" y="214290"/>
            <a:ext cx="8786874" cy="1015663"/>
          </a:xfrm>
          <a:prstGeom prst="rect">
            <a:avLst/>
          </a:prstGeom>
        </p:spPr>
        <p:txBody>
          <a:bodyPr wrap="square">
            <a:spAutoFit/>
          </a:bodyPr>
          <a:lstStyle/>
          <a:p>
            <a:pPr algn="just"/>
            <a:r>
              <a:rPr lang="ru-RU" sz="2000" b="1" dirty="0" smtClean="0">
                <a:solidFill>
                  <a:schemeClr val="bg1"/>
                </a:solidFill>
                <a:effectLst>
                  <a:outerShdw blurRad="38100" dist="38100" dir="2700000" algn="tl">
                    <a:srgbClr val="000000">
                      <a:alpha val="43137"/>
                    </a:srgbClr>
                  </a:outerShdw>
                </a:effectLst>
                <a:latin typeface="+mj-lt"/>
              </a:rPr>
              <a:t>	Если бы оказались на Луне, подняли головы и посмотрели на небо, то увидели бы непривычную для нас картину. Небо на Луне не похоже на земное. Оно не голубое, а чёрное. Чёрное и днём, и ночью. </a:t>
            </a:r>
          </a:p>
        </p:txBody>
      </p:sp>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714356"/>
            <a:ext cx="5000660" cy="6247864"/>
          </a:xfrm>
          <a:prstGeom prst="rect">
            <a:avLst/>
          </a:prstGeom>
        </p:spPr>
        <p:txBody>
          <a:bodyPr wrap="square">
            <a:spAutoFit/>
          </a:bodyPr>
          <a:lstStyle/>
          <a:p>
            <a:pPr algn="just"/>
            <a:r>
              <a:rPr lang="ru-RU" sz="2000" b="1" dirty="0" smtClean="0">
                <a:effectLst>
                  <a:outerShdw blurRad="38100" dist="38100" dir="2700000" algn="tl">
                    <a:srgbClr val="000000">
                      <a:alpha val="43137"/>
                    </a:srgbClr>
                  </a:outerShdw>
                </a:effectLst>
                <a:latin typeface="+mj-lt"/>
              </a:rPr>
              <a:t>	Луну постоянно изучают лунные космические аппараты. В 1959 году впервые была запущена ракета, которая облетела наш естественный спутник и сделала снимки другой стороны Луны. Благодаря этим снимкам учёные составили первую карту обеих сторон лунной поверхности. </a:t>
            </a:r>
          </a:p>
          <a:p>
            <a:pPr algn="just"/>
            <a:r>
              <a:rPr lang="ru-RU" sz="2000" b="1" dirty="0" smtClean="0">
                <a:effectLst>
                  <a:outerShdw blurRad="38100" dist="38100" dir="2700000" algn="tl">
                    <a:srgbClr val="000000">
                      <a:alpha val="43137"/>
                    </a:srgbClr>
                  </a:outerShdw>
                </a:effectLst>
                <a:latin typeface="+mj-lt"/>
              </a:rPr>
              <a:t>	Оказалось, что обратная сторона Луны совершенно не похожа на видимую. Она почти сплошь гористая и там всего несколько «морей». В 1966 году на спутнике Земли впервые прилунилась первая в мире ракета.</a:t>
            </a:r>
          </a:p>
          <a:p>
            <a:pPr algn="just"/>
            <a:r>
              <a:rPr lang="ru-RU" sz="2000" b="1" dirty="0" smtClean="0">
                <a:effectLst>
                  <a:outerShdw blurRad="38100" dist="38100" dir="2700000" algn="tl">
                    <a:srgbClr val="000000">
                      <a:alpha val="43137"/>
                    </a:srgbClr>
                  </a:outerShdw>
                </a:effectLst>
                <a:latin typeface="+mj-lt"/>
              </a:rPr>
              <a:t>	За эти годы на Луну прилетало много ракет. Автоматы и космонавты доставляли на Землю уникальные снимки и пробы грунта. Исследования планеты продолжаются.</a:t>
            </a:r>
          </a:p>
          <a:p>
            <a:pPr algn="just"/>
            <a:r>
              <a:rPr lang="ru-RU" sz="2000" b="1" dirty="0" smtClean="0">
                <a:effectLst>
                  <a:outerShdw blurRad="38100" dist="38100" dir="2700000" algn="tl">
                    <a:srgbClr val="000000">
                      <a:alpha val="43137"/>
                    </a:srgbClr>
                  </a:outerShdw>
                </a:effectLst>
                <a:latin typeface="+mj-lt"/>
              </a:rPr>
              <a:t> </a:t>
            </a:r>
            <a:endParaRPr lang="ru-RU" sz="2000" b="1" dirty="0">
              <a:effectLst>
                <a:outerShdw blurRad="38100" dist="38100" dir="2700000" algn="tl">
                  <a:srgbClr val="000000">
                    <a:alpha val="43137"/>
                  </a:srgbClr>
                </a:outerShdw>
              </a:effectLst>
              <a:latin typeface="+mj-lt"/>
            </a:endParaRPr>
          </a:p>
        </p:txBody>
      </p:sp>
      <p:pic>
        <p:nvPicPr>
          <p:cNvPr id="3" name="Picture 2" descr="Картинка 33 из 434991"/>
          <p:cNvPicPr>
            <a:picLocks noChangeAspect="1" noChangeArrowheads="1"/>
          </p:cNvPicPr>
          <p:nvPr/>
        </p:nvPicPr>
        <p:blipFill>
          <a:blip r:embed="rId2"/>
          <a:srcRect/>
          <a:stretch>
            <a:fillRect/>
          </a:stretch>
        </p:blipFill>
        <p:spPr bwMode="auto">
          <a:xfrm>
            <a:off x="5214942" y="857232"/>
            <a:ext cx="3771900" cy="588170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Картинка 64 из 211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p:cNvGraphicFramePr/>
          <p:nvPr/>
        </p:nvGraphicFramePr>
        <p:xfrm>
          <a:off x="285720" y="1071546"/>
          <a:ext cx="4429156"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Схема 8"/>
          <p:cNvGraphicFramePr/>
          <p:nvPr/>
        </p:nvGraphicFramePr>
        <p:xfrm>
          <a:off x="4429156" y="1000108"/>
          <a:ext cx="4429156" cy="49292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6876" name="Picture 12" descr="D:\Общие документы\КАРТИНКИ\АНИМИРОВАННЫЕ КАРТИНКИ\1 (42).gif"/>
          <p:cNvPicPr>
            <a:picLocks noChangeAspect="1" noChangeArrowheads="1" noCrop="1"/>
          </p:cNvPicPr>
          <p:nvPr/>
        </p:nvPicPr>
        <p:blipFill>
          <a:blip r:embed="rId10"/>
          <a:srcRect/>
          <a:stretch>
            <a:fillRect/>
          </a:stretch>
        </p:blipFill>
        <p:spPr bwMode="auto">
          <a:xfrm>
            <a:off x="5429256" y="5225666"/>
            <a:ext cx="3167078" cy="1108477"/>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4429132"/>
            <a:ext cx="8072494" cy="2215991"/>
          </a:xfrm>
          <a:prstGeom prst="rect">
            <a:avLst/>
          </a:prstGeom>
        </p:spPr>
        <p:txBody>
          <a:bodyPr wrap="square">
            <a:spAutoFit/>
          </a:bodyPr>
          <a:lstStyle/>
          <a:p>
            <a:r>
              <a:rPr lang="ru-RU" sz="2400" b="1" i="1" dirty="0" smtClean="0">
                <a:solidFill>
                  <a:srgbClr val="111111"/>
                </a:solidFill>
                <a:latin typeface="+mj-lt"/>
              </a:rPr>
              <a:t>Автор презентации – Котова Ирина</a:t>
            </a:r>
            <a:br>
              <a:rPr lang="ru-RU" sz="2400" b="1" i="1" dirty="0" smtClean="0">
                <a:solidFill>
                  <a:srgbClr val="111111"/>
                </a:solidFill>
                <a:latin typeface="+mj-lt"/>
              </a:rPr>
            </a:br>
            <a:r>
              <a:rPr lang="ru-RU" sz="2400" b="1" i="1" dirty="0" smtClean="0">
                <a:solidFill>
                  <a:srgbClr val="111111"/>
                </a:solidFill>
                <a:latin typeface="+mj-lt"/>
              </a:rPr>
              <a:t/>
            </a:r>
            <a:br>
              <a:rPr lang="ru-RU" sz="2400" b="1" i="1" dirty="0" smtClean="0">
                <a:solidFill>
                  <a:srgbClr val="111111"/>
                </a:solidFill>
                <a:latin typeface="+mj-lt"/>
              </a:rPr>
            </a:br>
            <a:r>
              <a:rPr lang="en-US" sz="2400" b="1" i="1" dirty="0" smtClean="0">
                <a:solidFill>
                  <a:srgbClr val="111111"/>
                </a:solidFill>
                <a:latin typeface="+mj-lt"/>
              </a:rPr>
              <a:t>kotrish@yandex.ru</a:t>
            </a:r>
            <a:endParaRPr lang="ru-RU" sz="2400" b="1" i="1" dirty="0" smtClean="0">
              <a:solidFill>
                <a:srgbClr val="111111"/>
              </a:solidFill>
              <a:latin typeface="+mj-lt"/>
            </a:endParaRPr>
          </a:p>
          <a:p>
            <a:endParaRPr lang="ru-RU" sz="2400" dirty="0" smtClean="0">
              <a:solidFill>
                <a:srgbClr val="111111"/>
              </a:solidFill>
              <a:latin typeface="+mj-lt"/>
            </a:endParaRPr>
          </a:p>
          <a:p>
            <a:r>
              <a:rPr lang="ru-RU" sz="2400" dirty="0" smtClean="0">
                <a:solidFill>
                  <a:srgbClr val="111111"/>
                </a:solidFill>
                <a:latin typeface="+mj-lt"/>
              </a:rPr>
              <a:t/>
            </a:r>
            <a:br>
              <a:rPr lang="ru-RU" sz="2400" dirty="0" smtClean="0">
                <a:solidFill>
                  <a:srgbClr val="111111"/>
                </a:solidFill>
                <a:latin typeface="+mj-lt"/>
              </a:rPr>
            </a:br>
            <a:r>
              <a:rPr lang="ru-RU" b="1" dirty="0" smtClean="0">
                <a:solidFill>
                  <a:srgbClr val="111111"/>
                </a:solidFill>
                <a:latin typeface="+mj-lt"/>
              </a:rPr>
              <a:t>Вы скачали эту презентацию на сайте - viki.rdf.ru</a:t>
            </a:r>
            <a:endParaRPr lang="ru-RU" dirty="0" smtClean="0">
              <a:solidFill>
                <a:srgbClr val="111111"/>
              </a:solidFill>
              <a:latin typeface="+mj-lt"/>
            </a:endParaRPr>
          </a:p>
        </p:txBody>
      </p:sp>
      <p:sp>
        <p:nvSpPr>
          <p:cNvPr id="3" name="Прямоугольник 2"/>
          <p:cNvSpPr/>
          <p:nvPr/>
        </p:nvSpPr>
        <p:spPr>
          <a:xfrm>
            <a:off x="428596" y="785794"/>
            <a:ext cx="8715404" cy="3970318"/>
          </a:xfrm>
          <a:prstGeom prst="rect">
            <a:avLst/>
          </a:prstGeom>
        </p:spPr>
        <p:txBody>
          <a:bodyPr wrap="square">
            <a:spAutoFit/>
          </a:bodyPr>
          <a:lstStyle/>
          <a:p>
            <a:r>
              <a:rPr lang="en-US" dirty="0" smtClean="0">
                <a:latin typeface="+mj-lt"/>
                <a:hlinkClick r:id="rId3"/>
              </a:rPr>
              <a:t>http://www.junior.ru/students/sadikova/moon.gif</a:t>
            </a:r>
            <a:endParaRPr lang="ru-RU" dirty="0" smtClean="0">
              <a:latin typeface="+mj-lt"/>
              <a:hlinkClick r:id="rId3"/>
            </a:endParaRPr>
          </a:p>
          <a:p>
            <a:r>
              <a:rPr lang="ru-RU" dirty="0" smtClean="0">
                <a:latin typeface="+mj-lt"/>
                <a:hlinkClick r:id="rId4"/>
              </a:rPr>
              <a:t>http://</a:t>
            </a:r>
            <a:r>
              <a:rPr lang="ru-RU" dirty="0" smtClean="0">
                <a:latin typeface="+mj-lt"/>
                <a:hlinkClick r:id="rId4"/>
              </a:rPr>
              <a:t>www.photohost.ru/pictures/127241.jpg</a:t>
            </a:r>
            <a:endParaRPr lang="ru-RU" dirty="0" smtClean="0">
              <a:latin typeface="+mj-lt"/>
            </a:endParaRPr>
          </a:p>
          <a:p>
            <a:r>
              <a:rPr lang="ru-RU" dirty="0" smtClean="0">
                <a:latin typeface="+mj-lt"/>
                <a:hlinkClick r:id="rId5"/>
              </a:rPr>
              <a:t>http://</a:t>
            </a:r>
            <a:r>
              <a:rPr lang="ru-RU" dirty="0" smtClean="0">
                <a:latin typeface="+mj-lt"/>
                <a:hlinkClick r:id="rId5"/>
              </a:rPr>
              <a:t>www.hitlife.net.ua/pictures/435e4c91370cbc1a.jpg</a:t>
            </a:r>
            <a:endParaRPr lang="ru-RU" dirty="0" smtClean="0">
              <a:latin typeface="+mj-lt"/>
            </a:endParaRPr>
          </a:p>
          <a:p>
            <a:r>
              <a:rPr lang="ru-RU" dirty="0" smtClean="0">
                <a:latin typeface="+mj-lt"/>
                <a:hlinkClick r:id="rId6"/>
              </a:rPr>
              <a:t>http://</a:t>
            </a:r>
            <a:r>
              <a:rPr lang="ru-RU" dirty="0" smtClean="0">
                <a:latin typeface="+mj-lt"/>
                <a:hlinkClick r:id="rId6"/>
              </a:rPr>
              <a:t>www.llama.ru/other/mesyaz.gif</a:t>
            </a:r>
            <a:endParaRPr lang="ru-RU" dirty="0" smtClean="0">
              <a:latin typeface="+mj-lt"/>
            </a:endParaRPr>
          </a:p>
          <a:p>
            <a:r>
              <a:rPr lang="ru-RU" dirty="0" smtClean="0">
                <a:latin typeface="+mj-lt"/>
                <a:hlinkClick r:id="rId7"/>
              </a:rPr>
              <a:t>http://</a:t>
            </a:r>
            <a:r>
              <a:rPr lang="ru-RU" dirty="0" smtClean="0">
                <a:latin typeface="+mj-lt"/>
                <a:hlinkClick r:id="rId7"/>
              </a:rPr>
              <a:t>www.turkmenistan.gov.tm/foto/science/2009/150909-1.jpg</a:t>
            </a:r>
            <a:endParaRPr lang="ru-RU" dirty="0" smtClean="0">
              <a:latin typeface="+mj-lt"/>
            </a:endParaRPr>
          </a:p>
          <a:p>
            <a:r>
              <a:rPr lang="ru-RU" dirty="0" smtClean="0">
                <a:latin typeface="+mj-lt"/>
                <a:hlinkClick r:id="rId8"/>
              </a:rPr>
              <a:t>http://</a:t>
            </a:r>
            <a:r>
              <a:rPr lang="ru-RU" dirty="0" smtClean="0">
                <a:latin typeface="+mj-lt"/>
                <a:hlinkClick r:id="rId8"/>
              </a:rPr>
              <a:t>kashkin.files.wordpress.com/2009/03/pia02441.jpg?w=500&amp;h=406</a:t>
            </a:r>
            <a:endParaRPr lang="ru-RU" dirty="0" smtClean="0">
              <a:latin typeface="+mj-lt"/>
            </a:endParaRPr>
          </a:p>
          <a:p>
            <a:r>
              <a:rPr lang="ru-RU" dirty="0" smtClean="0">
                <a:latin typeface="+mj-lt"/>
                <a:hlinkClick r:id="rId9"/>
              </a:rPr>
              <a:t>http://</a:t>
            </a:r>
            <a:r>
              <a:rPr lang="ru-RU" dirty="0" smtClean="0">
                <a:latin typeface="+mj-lt"/>
                <a:hlinkClick r:id="rId9"/>
              </a:rPr>
              <a:t>stranamasterov.ru/files/imagecache/orig_with_logo/icraft/moon.jpg</a:t>
            </a:r>
            <a:endParaRPr lang="ru-RU" dirty="0" smtClean="0">
              <a:latin typeface="+mj-lt"/>
            </a:endParaRPr>
          </a:p>
          <a:p>
            <a:r>
              <a:rPr lang="ru-RU" dirty="0" smtClean="0">
                <a:latin typeface="+mj-lt"/>
                <a:hlinkClick r:id="rId10"/>
              </a:rPr>
              <a:t>http://</a:t>
            </a:r>
            <a:r>
              <a:rPr lang="ru-RU" dirty="0" smtClean="0">
                <a:latin typeface="+mj-lt"/>
                <a:hlinkClick r:id="rId10"/>
              </a:rPr>
              <a:t>img0.liveinternet.ru/images/attach/c/0/42/265/42265929_space020.jpg</a:t>
            </a:r>
            <a:endParaRPr lang="ru-RU" dirty="0" smtClean="0">
              <a:latin typeface="+mj-lt"/>
            </a:endParaRPr>
          </a:p>
          <a:p>
            <a:r>
              <a:rPr lang="ru-RU" dirty="0" smtClean="0">
                <a:latin typeface="+mj-lt"/>
                <a:hlinkClick r:id="rId11"/>
              </a:rPr>
              <a:t>http://</a:t>
            </a:r>
            <a:r>
              <a:rPr lang="ru-RU" dirty="0" smtClean="0">
                <a:latin typeface="+mj-lt"/>
                <a:hlinkClick r:id="rId11"/>
              </a:rPr>
              <a:t>i.focus.ua/img/a/8/9/61698.jpg?1251976431</a:t>
            </a:r>
            <a:endParaRPr lang="ru-RU" dirty="0" smtClean="0">
              <a:latin typeface="+mj-lt"/>
            </a:endParaRPr>
          </a:p>
          <a:p>
            <a:r>
              <a:rPr lang="ru-RU" dirty="0" smtClean="0">
                <a:latin typeface="+mj-lt"/>
                <a:hlinkClick r:id="rId12"/>
              </a:rPr>
              <a:t>http://</a:t>
            </a:r>
            <a:r>
              <a:rPr lang="ru-RU" dirty="0" smtClean="0">
                <a:latin typeface="+mj-lt"/>
                <a:hlinkClick r:id="rId12"/>
              </a:rPr>
              <a:t>i329.photobucket.com/albums/l362/Nemosix/ASTRONAUTIK/APOLLO11.png</a:t>
            </a:r>
            <a:endParaRPr lang="ru-RU" dirty="0" smtClean="0">
              <a:latin typeface="+mj-lt"/>
            </a:endParaRPr>
          </a:p>
          <a:p>
            <a:r>
              <a:rPr lang="ru-RU" dirty="0" smtClean="0">
                <a:latin typeface="+mj-lt"/>
                <a:hlinkClick r:id="rId13"/>
              </a:rPr>
              <a:t>http://</a:t>
            </a:r>
            <a:r>
              <a:rPr lang="ru-RU" dirty="0" smtClean="0">
                <a:latin typeface="+mj-lt"/>
                <a:hlinkClick r:id="rId13"/>
              </a:rPr>
              <a:t>schools.keldysh.ru/sch444/projekts/2008-2/Sait/pictures/as8-14-2383c75.jpg</a:t>
            </a:r>
            <a:endParaRPr lang="ru-RU" dirty="0" smtClean="0">
              <a:latin typeface="+mj-lt"/>
            </a:endParaRPr>
          </a:p>
          <a:p>
            <a:r>
              <a:rPr lang="ru-RU" dirty="0" smtClean="0">
                <a:latin typeface="+mj-lt"/>
                <a:hlinkClick r:id="rId14"/>
              </a:rPr>
              <a:t>http://</a:t>
            </a:r>
            <a:r>
              <a:rPr lang="ru-RU" dirty="0" smtClean="0">
                <a:latin typeface="+mj-lt"/>
                <a:hlinkClick r:id="rId14"/>
              </a:rPr>
              <a:t>img.oboz.obozrevatel.com/files/NewsPhoto/308771/163217_image_large.jpg</a:t>
            </a:r>
            <a:endParaRPr lang="ru-RU" dirty="0" smtClean="0">
              <a:latin typeface="+mj-lt"/>
            </a:endParaRPr>
          </a:p>
          <a:p>
            <a:endParaRPr lang="ru-RU" dirty="0" smtClean="0"/>
          </a:p>
          <a:p>
            <a:endParaRPr lang="ru-RU" dirty="0">
              <a:hlinkClick r:id="rId3"/>
            </a:endParaRPr>
          </a:p>
        </p:txBody>
      </p: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а 5 из 1090567"/>
          <p:cNvPicPr>
            <a:picLocks noChangeAspect="1" noChangeArrowheads="1"/>
          </p:cNvPicPr>
          <p:nvPr/>
        </p:nvPicPr>
        <p:blipFill>
          <a:blip r:embed="rId3"/>
          <a:srcRect/>
          <a:stretch>
            <a:fillRect/>
          </a:stretch>
        </p:blipFill>
        <p:spPr bwMode="auto">
          <a:xfrm flipH="1">
            <a:off x="0" y="0"/>
            <a:ext cx="9144000" cy="6858022"/>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Рабочий стол\Презентации\Муравей Вопросик.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7500958" y="4572008"/>
            <a:ext cx="1408113" cy="2139950"/>
          </a:xfrm>
          <a:prstGeom prst="rect">
            <a:avLst/>
          </a:prstGeom>
          <a:noFill/>
        </p:spPr>
      </p:pic>
      <p:sp>
        <p:nvSpPr>
          <p:cNvPr id="4" name="Выноска-облако 3"/>
          <p:cNvSpPr/>
          <p:nvPr/>
        </p:nvSpPr>
        <p:spPr>
          <a:xfrm>
            <a:off x="3929058" y="928670"/>
            <a:ext cx="5000660" cy="2071702"/>
          </a:xfrm>
          <a:prstGeom prst="cloudCallout">
            <a:avLst>
              <a:gd name="adj1" fmla="val 18852"/>
              <a:gd name="adj2" fmla="val 147323"/>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smtClean="0">
                <a:effectLst>
                  <a:outerShdw blurRad="38100" dist="38100" dir="2700000" algn="tl">
                    <a:srgbClr val="000000">
                      <a:alpha val="43137"/>
                    </a:srgbClr>
                  </a:outerShdw>
                </a:effectLst>
                <a:latin typeface="+mj-lt"/>
              </a:rPr>
              <a:t>В голубой станице </a:t>
            </a:r>
          </a:p>
          <a:p>
            <a:pPr algn="ctr"/>
            <a:r>
              <a:rPr lang="ru-RU" sz="2000" b="1" dirty="0" smtClean="0">
                <a:effectLst>
                  <a:outerShdw blurRad="38100" dist="38100" dir="2700000" algn="tl">
                    <a:srgbClr val="000000">
                      <a:alpha val="43137"/>
                    </a:srgbClr>
                  </a:outerShdw>
                </a:effectLst>
                <a:latin typeface="+mj-lt"/>
              </a:rPr>
              <a:t>Девица круглолица. </a:t>
            </a:r>
          </a:p>
          <a:p>
            <a:pPr algn="ctr"/>
            <a:r>
              <a:rPr lang="ru-RU" sz="2000" b="1" dirty="0" smtClean="0">
                <a:effectLst>
                  <a:outerShdw blurRad="38100" dist="38100" dir="2700000" algn="tl">
                    <a:srgbClr val="000000">
                      <a:alpha val="43137"/>
                    </a:srgbClr>
                  </a:outerShdw>
                </a:effectLst>
                <a:latin typeface="+mj-lt"/>
              </a:rPr>
              <a:t>Ночью ей не спится — </a:t>
            </a:r>
          </a:p>
          <a:p>
            <a:pPr algn="ctr"/>
            <a:r>
              <a:rPr lang="ru-RU" sz="2000" b="1" dirty="0" smtClean="0">
                <a:effectLst>
                  <a:outerShdw blurRad="38100" dist="38100" dir="2700000" algn="tl">
                    <a:srgbClr val="000000">
                      <a:alpha val="43137"/>
                    </a:srgbClr>
                  </a:outerShdw>
                </a:effectLst>
                <a:latin typeface="+mj-lt"/>
              </a:rPr>
              <a:t>В зеркало глядится.</a:t>
            </a:r>
            <a:endParaRPr lang="ru-RU" sz="2000" b="1" dirty="0">
              <a:effectLst>
                <a:outerShdw blurRad="38100" dist="38100" dir="2700000" algn="tl">
                  <a:srgbClr val="000000">
                    <a:alpha val="43137"/>
                  </a:srgbClr>
                </a:outerShdw>
              </a:effectLst>
              <a:latin typeface="+mj-lt"/>
            </a:endParaRPr>
          </a:p>
        </p:txBody>
      </p:sp>
      <p:pic>
        <p:nvPicPr>
          <p:cNvPr id="2050" name="Picture 2" descr="Картинка 134 из 491197"/>
          <p:cNvPicPr>
            <a:picLocks noChangeAspect="1" noChangeArrowheads="1"/>
          </p:cNvPicPr>
          <p:nvPr/>
        </p:nvPicPr>
        <p:blipFill>
          <a:blip r:embed="rId4">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a:off x="214282" y="2071678"/>
            <a:ext cx="4643470" cy="464347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Картинка 417 из 483543"/>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облако 3"/>
          <p:cNvSpPr/>
          <p:nvPr/>
        </p:nvSpPr>
        <p:spPr>
          <a:xfrm>
            <a:off x="214282" y="785794"/>
            <a:ext cx="7715304" cy="1143008"/>
          </a:xfrm>
          <a:prstGeom prst="cloudCallout">
            <a:avLst>
              <a:gd name="adj1" fmla="val -17854"/>
              <a:gd name="adj2" fmla="val 32751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smtClean="0">
                <a:effectLst>
                  <a:outerShdw blurRad="38100" dist="38100" dir="2700000" algn="tl">
                    <a:srgbClr val="000000">
                      <a:alpha val="43137"/>
                    </a:srgbClr>
                  </a:outerShdw>
                </a:effectLst>
                <a:latin typeface="+mj-lt"/>
              </a:rPr>
              <a:t>Луна и месяц — это разные небесные тела? Живут ли на Луне люди?</a:t>
            </a:r>
            <a:endParaRPr lang="ru-RU" sz="2000" b="1" dirty="0">
              <a:solidFill>
                <a:srgbClr val="111111"/>
              </a:solidFill>
              <a:effectLst>
                <a:outerShdw blurRad="38100" dist="38100" dir="2700000" algn="tl">
                  <a:srgbClr val="000000">
                    <a:alpha val="43137"/>
                  </a:srgbClr>
                </a:outerShdw>
              </a:effectLst>
              <a:latin typeface="+mj-lt"/>
            </a:endParaRPr>
          </a:p>
        </p:txBody>
      </p:sp>
      <p:pic>
        <p:nvPicPr>
          <p:cNvPr id="5" name="Picture 4" descr="C:\Users\1\Pictures\КАРТИНКИ\АНИМИРОВАННЫЕ КАРТИНКИ\1 (363).gif"/>
          <p:cNvPicPr>
            <a:picLocks noChangeAspect="1" noChangeArrowheads="1" noCrop="1"/>
          </p:cNvPicPr>
          <p:nvPr/>
        </p:nvPicPr>
        <p:blipFill>
          <a:blip r:embed="rId3"/>
          <a:srcRect/>
          <a:stretch>
            <a:fillRect/>
          </a:stretch>
        </p:blipFill>
        <p:spPr bwMode="auto">
          <a:xfrm>
            <a:off x="3929058" y="3429000"/>
            <a:ext cx="4932985" cy="2928958"/>
          </a:xfrm>
          <a:prstGeom prst="rect">
            <a:avLst/>
          </a:prstGeom>
          <a:ln>
            <a:noFill/>
          </a:ln>
          <a:effectLst>
            <a:outerShdw blurRad="292100" dist="139700" dir="2700000" algn="tl" rotWithShape="0">
              <a:srgbClr val="333333">
                <a:alpha val="65000"/>
              </a:srgbClr>
            </a:outerShdw>
          </a:effectLst>
        </p:spPr>
      </p:pic>
      <p:pic>
        <p:nvPicPr>
          <p:cNvPr id="6" name="Picture 2" descr="C:\Documents and Settings\Admin\Рабочий стол\Презентации\Мудрая Черепаха.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14282" y="4643446"/>
            <a:ext cx="2286000" cy="2047875"/>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4876" y="857232"/>
            <a:ext cx="4214842" cy="2554545"/>
          </a:xfrm>
          <a:prstGeom prst="rect">
            <a:avLst/>
          </a:prstGeom>
        </p:spPr>
        <p:txBody>
          <a:bodyPr wrap="square">
            <a:spAutoFit/>
          </a:bodyPr>
          <a:lstStyle/>
          <a:p>
            <a:pPr algn="just"/>
            <a:r>
              <a:rPr lang="ru-RU" sz="2000" b="1" dirty="0" smtClean="0">
                <a:effectLst>
                  <a:outerShdw blurRad="38100" dist="38100" dir="2700000" algn="tl">
                    <a:srgbClr val="000000">
                      <a:alpha val="43137"/>
                    </a:srgbClr>
                  </a:outerShdw>
                </a:effectLst>
                <a:latin typeface="+mj-lt"/>
              </a:rPr>
              <a:t>	Среди вас нет ни одного ребенка, который бы не видел Луну. Какой вы ее запомнили?	</a:t>
            </a:r>
          </a:p>
          <a:p>
            <a:pPr algn="just"/>
            <a:r>
              <a:rPr lang="ru-RU" sz="2000" b="1" dirty="0" smtClean="0">
                <a:effectLst>
                  <a:outerShdw blurRad="38100" dist="38100" dir="2700000" algn="tl">
                    <a:srgbClr val="000000">
                      <a:alpha val="43137"/>
                    </a:srgbClr>
                  </a:outerShdw>
                </a:effectLst>
                <a:latin typeface="+mj-lt"/>
              </a:rPr>
              <a:t>	Много тысячелетий люди поднимают  голову вверх и видят в точном небе  Луну. Только выглядит она по-разному. То круглая, как блин, то похожа на серп. </a:t>
            </a:r>
            <a:endParaRPr lang="ru-RU" sz="2000" b="1" dirty="0">
              <a:effectLst>
                <a:outerShdw blurRad="38100" dist="38100" dir="2700000" algn="tl">
                  <a:srgbClr val="000000">
                    <a:alpha val="43137"/>
                  </a:srgbClr>
                </a:outerShdw>
              </a:effectLst>
              <a:latin typeface="+mj-lt"/>
            </a:endParaRPr>
          </a:p>
        </p:txBody>
      </p:sp>
      <p:pic>
        <p:nvPicPr>
          <p:cNvPr id="8194" name="Picture 2" descr="Картинка 1562 из 459813"/>
          <p:cNvPicPr>
            <a:picLocks noChangeAspect="1" noChangeArrowheads="1"/>
          </p:cNvPicPr>
          <p:nvPr/>
        </p:nvPicPr>
        <p:blipFill>
          <a:blip r:embed="rId3"/>
          <a:srcRect/>
          <a:stretch>
            <a:fillRect/>
          </a:stretch>
        </p:blipFill>
        <p:spPr bwMode="auto">
          <a:xfrm>
            <a:off x="285720" y="1000108"/>
            <a:ext cx="4214842" cy="3214710"/>
          </a:xfrm>
          <a:prstGeom prst="rect">
            <a:avLst/>
          </a:prstGeom>
          <a:ln>
            <a:noFill/>
          </a:ln>
          <a:effectLst>
            <a:outerShdw blurRad="292100" dist="139700" dir="2700000" algn="tl" rotWithShape="0">
              <a:srgbClr val="333333">
                <a:alpha val="65000"/>
              </a:srgbClr>
            </a:outerShdw>
          </a:effectLst>
        </p:spPr>
      </p:pic>
      <p:pic>
        <p:nvPicPr>
          <p:cNvPr id="8196" name="Picture 4" descr="Картинка 19 из 1107337"/>
          <p:cNvPicPr>
            <a:picLocks noChangeAspect="1" noChangeArrowheads="1"/>
          </p:cNvPicPr>
          <p:nvPr/>
        </p:nvPicPr>
        <p:blipFill>
          <a:blip r:embed="rId4" cstate="print"/>
          <a:srcRect/>
          <a:stretch>
            <a:fillRect/>
          </a:stretch>
        </p:blipFill>
        <p:spPr bwMode="auto">
          <a:xfrm>
            <a:off x="4786314" y="3571876"/>
            <a:ext cx="4143404" cy="3071834"/>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214282" y="4357694"/>
            <a:ext cx="4357718" cy="2246769"/>
          </a:xfrm>
          <a:prstGeom prst="rect">
            <a:avLst/>
          </a:prstGeom>
        </p:spPr>
        <p:txBody>
          <a:bodyPr wrap="square">
            <a:spAutoFit/>
          </a:bodyPr>
          <a:lstStyle/>
          <a:p>
            <a:pPr algn="just"/>
            <a:r>
              <a:rPr lang="ru-RU" sz="2000" b="1" dirty="0" smtClean="0">
                <a:effectLst>
                  <a:outerShdw blurRad="38100" dist="38100" dir="2700000" algn="tl">
                    <a:srgbClr val="000000">
                      <a:alpha val="43137"/>
                    </a:srgbClr>
                  </a:outerShdw>
                </a:effectLst>
                <a:latin typeface="+mj-lt"/>
              </a:rPr>
              <a:t>	Объяснить эти явления человек не мог. Думали даже, что видят разные небесные тела, поэтому появились два названия: «луна» и «месяц». Но все это — одна и та же Луна. Почему тогда мы видим ее такой разной?</a:t>
            </a:r>
            <a:endParaRPr lang="ru-RU" sz="2000" b="1" dirty="0">
              <a:effectLst>
                <a:outerShdw blurRad="38100" dist="38100" dir="2700000" algn="tl">
                  <a:srgbClr val="000000">
                    <a:alpha val="43137"/>
                  </a:srgbClr>
                </a:outerShdw>
              </a:effectLst>
              <a:latin typeface="+mj-lt"/>
            </a:endParaRPr>
          </a:p>
        </p:txBody>
      </p:sp>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714356"/>
            <a:ext cx="4357718" cy="830997"/>
          </a:xfrm>
          <a:prstGeom prst="rect">
            <a:avLst/>
          </a:prstGeom>
        </p:spPr>
        <p:txBody>
          <a:bodyPr wrap="square">
            <a:spAutoFit/>
          </a:bodyPr>
          <a:lstStyle/>
          <a:p>
            <a:pPr algn="ctr"/>
            <a:r>
              <a:rPr lang="ru-RU" sz="2400" b="1" dirty="0" smtClean="0">
                <a:effectLst>
                  <a:outerShdw blurRad="38100" dist="38100" dir="2700000" algn="tl">
                    <a:srgbClr val="000000">
                      <a:alpha val="43137"/>
                    </a:srgbClr>
                  </a:outerShdw>
                </a:effectLst>
                <a:latin typeface="+mj-lt"/>
              </a:rPr>
              <a:t>Почему у месяца нет платья?</a:t>
            </a:r>
          </a:p>
          <a:p>
            <a:pPr algn="ctr"/>
            <a:r>
              <a:rPr lang="ru-RU" sz="2400" b="1" i="1" dirty="0" smtClean="0">
                <a:effectLst>
                  <a:outerShdw blurRad="38100" dist="38100" dir="2700000" algn="tl">
                    <a:srgbClr val="000000">
                      <a:alpha val="43137"/>
                    </a:srgbClr>
                  </a:outerShdw>
                </a:effectLst>
                <a:latin typeface="+mj-lt"/>
              </a:rPr>
              <a:t>(сербская сказка)</a:t>
            </a:r>
            <a:endParaRPr lang="ru-RU" sz="2400" b="1" i="1" dirty="0">
              <a:effectLst>
                <a:outerShdw blurRad="38100" dist="38100" dir="2700000" algn="tl">
                  <a:srgbClr val="000000">
                    <a:alpha val="43137"/>
                  </a:srgbClr>
                </a:outerShdw>
              </a:effectLst>
              <a:latin typeface="+mj-lt"/>
            </a:endParaRPr>
          </a:p>
        </p:txBody>
      </p:sp>
      <p:sp>
        <p:nvSpPr>
          <p:cNvPr id="3" name="Прямоугольник 2"/>
          <p:cNvSpPr/>
          <p:nvPr/>
        </p:nvSpPr>
        <p:spPr>
          <a:xfrm>
            <a:off x="142844" y="1643050"/>
            <a:ext cx="8858312" cy="4154984"/>
          </a:xfrm>
          <a:prstGeom prst="rect">
            <a:avLst/>
          </a:prstGeom>
        </p:spPr>
        <p:txBody>
          <a:bodyPr wrap="square">
            <a:spAutoFit/>
          </a:bodyPr>
          <a:lstStyle/>
          <a:p>
            <a:pPr algn="just"/>
            <a:r>
              <a:rPr lang="ru-RU" sz="2400" b="1" dirty="0" smtClean="0">
                <a:effectLst>
                  <a:outerShdw blurRad="38100" dist="38100" dir="2700000" algn="tl">
                    <a:srgbClr val="000000">
                      <a:alpha val="43137"/>
                    </a:srgbClr>
                  </a:outerShdw>
                </a:effectLst>
                <a:latin typeface="+mj-lt"/>
              </a:rPr>
              <a:t>	</a:t>
            </a:r>
            <a:r>
              <a:rPr lang="ru-RU" sz="2000" b="1" dirty="0" smtClean="0">
                <a:effectLst>
                  <a:outerShdw blurRad="38100" dist="38100" dir="2700000" algn="tl">
                    <a:srgbClr val="000000">
                      <a:alpha val="43137"/>
                    </a:srgbClr>
                  </a:outerShdw>
                </a:effectLst>
                <a:latin typeface="+mj-lt"/>
              </a:rPr>
              <a:t>Решил месяц сшить себе платье. </a:t>
            </a:r>
          </a:p>
          <a:p>
            <a:pPr algn="just"/>
            <a:r>
              <a:rPr lang="ru-RU" sz="2000" b="1" dirty="0" smtClean="0">
                <a:effectLst>
                  <a:outerShdw blurRad="38100" dist="38100" dir="2700000" algn="tl">
                    <a:srgbClr val="000000">
                      <a:alpha val="43137"/>
                    </a:srgbClr>
                  </a:outerShdw>
                </a:effectLst>
                <a:latin typeface="+mj-lt"/>
              </a:rPr>
              <a:t>	Снял с него портной мерку и сел за работу. В назначенный срок пришёл месяц за платьем. А платье-то и узко, и коротко.</a:t>
            </a:r>
          </a:p>
          <a:p>
            <a:pPr algn="just"/>
            <a:r>
              <a:rPr lang="ru-RU" sz="2000" b="1" dirty="0" smtClean="0">
                <a:effectLst>
                  <a:outerShdw blurRad="38100" dist="38100" dir="2700000" algn="tl">
                    <a:srgbClr val="000000">
                      <a:alpha val="43137"/>
                    </a:srgbClr>
                  </a:outerShdw>
                </a:effectLst>
                <a:latin typeface="+mj-lt"/>
              </a:rPr>
              <a:t>	- Видно, я ошибся, - говорит портной. И снова сел за работу.</a:t>
            </a:r>
          </a:p>
          <a:p>
            <a:pPr algn="just"/>
            <a:r>
              <a:rPr lang="ru-RU" sz="2000" b="1" dirty="0" smtClean="0">
                <a:effectLst>
                  <a:outerShdw blurRad="38100" dist="38100" dir="2700000" algn="tl">
                    <a:srgbClr val="000000">
                      <a:alpha val="43137"/>
                    </a:srgbClr>
                  </a:outerShdw>
                </a:effectLst>
                <a:latin typeface="+mj-lt"/>
              </a:rPr>
              <a:t>	В назначенный срок пришёл месяц за платьем. Опять платье мало.</a:t>
            </a:r>
          </a:p>
          <a:p>
            <a:pPr algn="just"/>
            <a:r>
              <a:rPr lang="ru-RU" sz="2000" b="1" dirty="0" smtClean="0">
                <a:effectLst>
                  <a:outerShdw blurRad="38100" dist="38100" dir="2700000" algn="tl">
                    <a:srgbClr val="000000">
                      <a:alpha val="43137"/>
                    </a:srgbClr>
                  </a:outerShdw>
                </a:effectLst>
                <a:latin typeface="+mj-lt"/>
              </a:rPr>
              <a:t>	- Видно, и теперь я ошибся, - сказал портной. И снова стал кроить и шить. </a:t>
            </a:r>
          </a:p>
          <a:p>
            <a:pPr algn="just"/>
            <a:r>
              <a:rPr lang="ru-RU" sz="2000" b="1" dirty="0" smtClean="0">
                <a:effectLst>
                  <a:outerShdw blurRad="38100" dist="38100" dir="2700000" algn="tl">
                    <a:srgbClr val="000000">
                      <a:alpha val="43137"/>
                    </a:srgbClr>
                  </a:outerShdw>
                </a:effectLst>
                <a:latin typeface="+mj-lt"/>
              </a:rPr>
              <a:t>	В третий  раз месяц  пришёл к портному. Увидел </a:t>
            </a:r>
          </a:p>
          <a:p>
            <a:pPr algn="just"/>
            <a:r>
              <a:rPr lang="ru-RU" sz="2000" b="1" dirty="0" smtClean="0">
                <a:effectLst>
                  <a:outerShdw blurRad="38100" dist="38100" dir="2700000" algn="tl">
                    <a:srgbClr val="000000">
                      <a:alpha val="43137"/>
                    </a:srgbClr>
                  </a:outerShdw>
                </a:effectLst>
                <a:latin typeface="+mj-lt"/>
              </a:rPr>
              <a:t>портной: идёт по небу круглый месяц, не месяц, а целая</a:t>
            </a:r>
          </a:p>
          <a:p>
            <a:pPr algn="just"/>
            <a:r>
              <a:rPr lang="ru-RU" sz="2000" b="1" dirty="0" smtClean="0">
                <a:effectLst>
                  <a:outerShdw blurRad="38100" dist="38100" dir="2700000" algn="tl">
                    <a:srgbClr val="000000">
                      <a:alpha val="43137"/>
                    </a:srgbClr>
                  </a:outerShdw>
                </a:effectLst>
                <a:latin typeface="+mj-lt"/>
              </a:rPr>
              <a:t>луна, да вдвое шире,  чем  платье, которое он только что </a:t>
            </a:r>
          </a:p>
          <a:p>
            <a:pPr algn="just"/>
            <a:r>
              <a:rPr lang="ru-RU" sz="2000" b="1" dirty="0" smtClean="0">
                <a:effectLst>
                  <a:outerShdw blurRad="38100" dist="38100" dir="2700000" algn="tl">
                    <a:srgbClr val="000000">
                      <a:alpha val="43137"/>
                    </a:srgbClr>
                  </a:outerShdw>
                </a:effectLst>
                <a:latin typeface="+mj-lt"/>
              </a:rPr>
              <a:t>сшил.  Что  было  делать портному? Бросился он бежать.</a:t>
            </a:r>
          </a:p>
          <a:p>
            <a:pPr algn="just"/>
            <a:r>
              <a:rPr lang="ru-RU" sz="2000" b="1" dirty="0" smtClean="0">
                <a:effectLst>
                  <a:outerShdw blurRad="38100" dist="38100" dir="2700000" algn="tl">
                    <a:srgbClr val="000000">
                      <a:alpha val="43137"/>
                    </a:srgbClr>
                  </a:outerShdw>
                </a:effectLst>
                <a:latin typeface="+mj-lt"/>
              </a:rPr>
              <a:t>Искал его месяц, искал, да не нашёл.</a:t>
            </a:r>
          </a:p>
          <a:p>
            <a:pPr algn="just"/>
            <a:r>
              <a:rPr lang="ru-RU" sz="2000" b="1" dirty="0" smtClean="0">
                <a:effectLst>
                  <a:outerShdw blurRad="38100" dist="38100" dir="2700000" algn="tl">
                    <a:srgbClr val="000000">
                      <a:alpha val="43137"/>
                    </a:srgbClr>
                  </a:outerShdw>
                </a:effectLst>
                <a:latin typeface="+mj-lt"/>
              </a:rPr>
              <a:t>	Так и остался месяц без платья.</a:t>
            </a:r>
            <a:endParaRPr lang="ru-RU" sz="2000" b="1" dirty="0">
              <a:effectLst>
                <a:outerShdw blurRad="38100" dist="38100" dir="2700000" algn="tl">
                  <a:srgbClr val="000000">
                    <a:alpha val="43137"/>
                  </a:srgbClr>
                </a:outerShdw>
              </a:effectLst>
              <a:latin typeface="+mj-lt"/>
            </a:endParaRPr>
          </a:p>
        </p:txBody>
      </p:sp>
      <p:pic>
        <p:nvPicPr>
          <p:cNvPr id="4" name="Picture 2" descr="Картинка 95 из 1090567"/>
          <p:cNvPicPr>
            <a:picLocks noChangeAspect="1" noChangeArrowheads="1"/>
          </p:cNvPicPr>
          <p:nvPr/>
        </p:nvPicPr>
        <p:blipFill>
          <a:blip r:embed="rId2"/>
          <a:srcRect/>
          <a:stretch>
            <a:fillRect/>
          </a:stretch>
        </p:blipFill>
        <p:spPr bwMode="auto">
          <a:xfrm flipH="1">
            <a:off x="5857884" y="3714752"/>
            <a:ext cx="3039658" cy="273843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785794"/>
            <a:ext cx="8501122" cy="2246769"/>
          </a:xfrm>
          <a:prstGeom prst="rect">
            <a:avLst/>
          </a:prstGeom>
        </p:spPr>
        <p:txBody>
          <a:bodyPr wrap="square">
            <a:spAutoFit/>
          </a:bodyPr>
          <a:lstStyle/>
          <a:p>
            <a:pPr algn="just"/>
            <a:r>
              <a:rPr lang="ru-RU" b="1" dirty="0" smtClean="0">
                <a:effectLst>
                  <a:outerShdw blurRad="38100" dist="38100" dir="2700000" algn="tl">
                    <a:srgbClr val="000000">
                      <a:alpha val="43137"/>
                    </a:srgbClr>
                  </a:outerShdw>
                </a:effectLst>
                <a:latin typeface="+mj-lt"/>
              </a:rPr>
              <a:t>	</a:t>
            </a:r>
            <a:r>
              <a:rPr lang="ru-RU" sz="2000" b="1" dirty="0" smtClean="0">
                <a:effectLst>
                  <a:outerShdw blurRad="38100" dist="38100" dir="2700000" algn="tl">
                    <a:srgbClr val="000000">
                      <a:alpha val="43137"/>
                    </a:srgbClr>
                  </a:outerShdw>
                </a:effectLst>
                <a:latin typeface="+mj-lt"/>
              </a:rPr>
              <a:t>О Луне ученые сегодня знают больше, чем о любой другой планете, кроме Земли. Если смотреть на Луну с Земли, то кажется, что она меняет форму. Эти различные формы называются </a:t>
            </a:r>
            <a:r>
              <a:rPr lang="ru-RU" sz="2000" b="1" i="1" dirty="0" smtClean="0">
                <a:solidFill>
                  <a:srgbClr val="FF0000"/>
                </a:solidFill>
                <a:effectLst>
                  <a:outerShdw blurRad="38100" dist="38100" dir="2700000" algn="tl">
                    <a:srgbClr val="000000">
                      <a:alpha val="43137"/>
                    </a:srgbClr>
                  </a:outerShdw>
                </a:effectLst>
                <a:latin typeface="+mj-lt"/>
              </a:rPr>
              <a:t>фазами Луны</a:t>
            </a:r>
            <a:r>
              <a:rPr lang="ru-RU" sz="2000" b="1" i="1" dirty="0" smtClean="0">
                <a:effectLst>
                  <a:outerShdw blurRad="38100" dist="38100" dir="2700000" algn="tl">
                    <a:srgbClr val="000000">
                      <a:alpha val="43137"/>
                    </a:srgbClr>
                  </a:outerShdw>
                </a:effectLst>
                <a:latin typeface="+mj-lt"/>
              </a:rPr>
              <a:t> </a:t>
            </a:r>
            <a:r>
              <a:rPr lang="ru-RU" sz="2000" b="1" dirty="0" smtClean="0">
                <a:effectLst>
                  <a:outerShdw blurRad="38100" dist="38100" dir="2700000" algn="tl">
                    <a:srgbClr val="000000">
                      <a:alpha val="43137"/>
                    </a:srgbClr>
                  </a:outerShdw>
                </a:effectLst>
                <a:latin typeface="+mj-lt"/>
              </a:rPr>
              <a:t>и возникают они из-за того, что мы видим только освещенную Солнцем часть Луны при ее движении вокруг Земли. Луна двигается вокруг Земли и является ее </a:t>
            </a:r>
            <a:r>
              <a:rPr lang="ru-RU" sz="2000" b="1" i="1" dirty="0" smtClean="0">
                <a:solidFill>
                  <a:srgbClr val="FF0000"/>
                </a:solidFill>
                <a:effectLst>
                  <a:outerShdw blurRad="38100" dist="38100" dir="2700000" algn="tl">
                    <a:srgbClr val="000000">
                      <a:alpha val="43137"/>
                    </a:srgbClr>
                  </a:outerShdw>
                </a:effectLst>
                <a:latin typeface="+mj-lt"/>
              </a:rPr>
              <a:t>естественным </a:t>
            </a:r>
          </a:p>
          <a:p>
            <a:pPr algn="just"/>
            <a:r>
              <a:rPr lang="ru-RU" sz="2000" b="1" i="1" dirty="0" smtClean="0">
                <a:solidFill>
                  <a:srgbClr val="FF0000"/>
                </a:solidFill>
                <a:effectLst>
                  <a:outerShdw blurRad="38100" dist="38100" dir="2700000" algn="tl">
                    <a:srgbClr val="000000">
                      <a:alpha val="43137"/>
                    </a:srgbClr>
                  </a:outerShdw>
                </a:effectLst>
                <a:latin typeface="+mj-lt"/>
              </a:rPr>
              <a:t>спутником</a:t>
            </a:r>
            <a:r>
              <a:rPr lang="ru-RU" sz="2000" b="1" i="1" dirty="0" smtClean="0">
                <a:effectLst>
                  <a:outerShdw blurRad="38100" dist="38100" dir="2700000" algn="tl">
                    <a:srgbClr val="000000">
                      <a:alpha val="43137"/>
                    </a:srgbClr>
                  </a:outerShdw>
                </a:effectLst>
                <a:latin typeface="+mj-lt"/>
              </a:rPr>
              <a:t>.</a:t>
            </a:r>
            <a:endParaRPr lang="ru-RU" sz="2000" b="1" dirty="0" smtClean="0">
              <a:effectLst>
                <a:outerShdw blurRad="38100" dist="38100" dir="2700000" algn="tl">
                  <a:srgbClr val="000000">
                    <a:alpha val="43137"/>
                  </a:srgbClr>
                </a:outerShdw>
              </a:effectLst>
              <a:latin typeface="+mj-lt"/>
            </a:endParaRPr>
          </a:p>
        </p:txBody>
      </p:sp>
      <p:sp>
        <p:nvSpPr>
          <p:cNvPr id="4" name="Прямоугольник 3"/>
          <p:cNvSpPr/>
          <p:nvPr/>
        </p:nvSpPr>
        <p:spPr>
          <a:xfrm>
            <a:off x="285720" y="2928934"/>
            <a:ext cx="3214710" cy="3139321"/>
          </a:xfrm>
          <a:prstGeom prst="rect">
            <a:avLst/>
          </a:prstGeom>
        </p:spPr>
        <p:txBody>
          <a:bodyPr wrap="square">
            <a:spAutoFit/>
          </a:bodyPr>
          <a:lstStyle/>
          <a:p>
            <a:pPr algn="just"/>
            <a:r>
              <a:rPr lang="ru-RU" b="1" dirty="0" smtClean="0">
                <a:effectLst>
                  <a:outerShdw blurRad="38100" dist="38100" dir="2700000" algn="tl">
                    <a:srgbClr val="000000">
                      <a:alpha val="43137"/>
                    </a:srgbClr>
                  </a:outerShdw>
                </a:effectLst>
                <a:latin typeface="+mj-lt"/>
              </a:rPr>
              <a:t>	</a:t>
            </a:r>
          </a:p>
          <a:p>
            <a:pPr algn="just"/>
            <a:r>
              <a:rPr lang="ru-RU" b="1" dirty="0" smtClean="0">
                <a:effectLst>
                  <a:outerShdw blurRad="38100" dist="38100" dir="2700000" algn="tl">
                    <a:srgbClr val="000000">
                      <a:alpha val="43137"/>
                    </a:srgbClr>
                  </a:outerShdw>
                </a:effectLst>
                <a:latin typeface="+mj-lt"/>
              </a:rPr>
              <a:t>	</a:t>
            </a:r>
            <a:r>
              <a:rPr lang="ru-RU" sz="2000" b="1" dirty="0" smtClean="0">
                <a:effectLst>
                  <a:outerShdw blurRad="38100" dist="38100" dir="2700000" algn="tl">
                    <a:srgbClr val="000000">
                      <a:alpha val="43137"/>
                    </a:srgbClr>
                  </a:outerShdw>
                </a:effectLst>
                <a:latin typeface="+mj-lt"/>
              </a:rPr>
              <a:t>Что такое спутник? </a:t>
            </a:r>
            <a:r>
              <a:rPr lang="ru-RU" sz="2000" b="1" i="1" dirty="0" smtClean="0">
                <a:solidFill>
                  <a:srgbClr val="FF0000"/>
                </a:solidFill>
                <a:effectLst>
                  <a:outerShdw blurRad="38100" dist="38100" dir="2700000" algn="tl">
                    <a:srgbClr val="000000">
                      <a:alpha val="43137"/>
                    </a:srgbClr>
                  </a:outerShdw>
                </a:effectLst>
                <a:latin typeface="+mj-lt"/>
              </a:rPr>
              <a:t>Спутник</a:t>
            </a:r>
            <a:r>
              <a:rPr lang="ru-RU" sz="2000" b="1" i="1" dirty="0" smtClean="0">
                <a:effectLst>
                  <a:outerShdw blurRad="38100" dist="38100" dir="2700000" algn="tl">
                    <a:srgbClr val="000000">
                      <a:alpha val="43137"/>
                    </a:srgbClr>
                  </a:outerShdw>
                </a:effectLst>
                <a:latin typeface="+mj-lt"/>
              </a:rPr>
              <a:t> </a:t>
            </a:r>
            <a:r>
              <a:rPr lang="ru-RU" sz="2000" b="1" dirty="0" smtClean="0">
                <a:effectLst>
                  <a:outerShdw blurRad="38100" dist="38100" dir="2700000" algn="tl">
                    <a:srgbClr val="000000">
                      <a:alpha val="43137"/>
                    </a:srgbClr>
                  </a:outerShdw>
                </a:effectLst>
                <a:latin typeface="+mj-lt"/>
              </a:rPr>
              <a:t>— это небесное тело, которое движется вокруг более крупного тела. </a:t>
            </a:r>
            <a:r>
              <a:rPr lang="ru-RU" sz="2000" b="1" i="1" dirty="0" smtClean="0">
                <a:solidFill>
                  <a:srgbClr val="FF0000"/>
                </a:solidFill>
                <a:effectLst>
                  <a:outerShdw blurRad="38100" dist="38100" dir="2700000" algn="tl">
                    <a:srgbClr val="000000">
                      <a:alpha val="43137"/>
                    </a:srgbClr>
                  </a:outerShdw>
                </a:effectLst>
                <a:latin typeface="+mj-lt"/>
              </a:rPr>
              <a:t>Естественные спутники планет </a:t>
            </a:r>
            <a:r>
              <a:rPr lang="ru-RU" sz="2000" b="1" dirty="0" smtClean="0">
                <a:effectLst>
                  <a:outerShdw blurRad="38100" dist="38100" dir="2700000" algn="tl">
                    <a:srgbClr val="000000">
                      <a:alpha val="43137"/>
                    </a:srgbClr>
                  </a:outerShdw>
                </a:effectLst>
                <a:latin typeface="+mj-lt"/>
              </a:rPr>
              <a:t>— это их природные спутники, то есть те, которые не созданы человеком.</a:t>
            </a:r>
            <a:endParaRPr lang="ru-RU" sz="2000" b="1" dirty="0">
              <a:effectLst>
                <a:outerShdw blurRad="38100" dist="38100" dir="2700000" algn="tl">
                  <a:srgbClr val="000000">
                    <a:alpha val="43137"/>
                  </a:srgbClr>
                </a:outerShdw>
              </a:effectLst>
              <a:latin typeface="+mj-lt"/>
            </a:endParaRPr>
          </a:p>
        </p:txBody>
      </p:sp>
      <p:pic>
        <p:nvPicPr>
          <p:cNvPr id="10244" name="Picture 4" descr="Картинка 331 из 21371"/>
          <p:cNvPicPr>
            <a:picLocks noChangeAspect="1" noChangeArrowheads="1"/>
          </p:cNvPicPr>
          <p:nvPr/>
        </p:nvPicPr>
        <p:blipFill>
          <a:blip r:embed="rId3"/>
          <a:srcRect/>
          <a:stretch>
            <a:fillRect/>
          </a:stretch>
        </p:blipFill>
        <p:spPr bwMode="auto">
          <a:xfrm>
            <a:off x="3857620" y="2500306"/>
            <a:ext cx="4857784" cy="40780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TotalTime>
  <Words>130</Words>
  <Application>Microsoft Office PowerPoint</Application>
  <PresentationFormat>Экран (4:3)</PresentationFormat>
  <Paragraphs>103</Paragraphs>
  <Slides>24</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Поток</vt:lpstr>
      <vt:lpstr>Мир вокруг нас</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Мир вокруг нас</dc:title>
  <cp:lastModifiedBy>Admin</cp:lastModifiedBy>
  <cp:revision>86</cp:revision>
  <dcterms:modified xsi:type="dcterms:W3CDTF">2010-01-11T16:54:08Z</dcterms:modified>
</cp:coreProperties>
</file>