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8" r:id="rId2"/>
    <p:sldId id="260" r:id="rId3"/>
    <p:sldId id="259" r:id="rId4"/>
    <p:sldId id="261" r:id="rId5"/>
    <p:sldId id="262" r:id="rId6"/>
    <p:sldId id="263" r:id="rId7"/>
    <p:sldId id="264" r:id="rId8"/>
    <p:sldId id="266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349" autoAdjust="0"/>
  </p:normalViewPr>
  <p:slideViewPr>
    <p:cSldViewPr>
      <p:cViewPr varScale="1">
        <p:scale>
          <a:sx n="54" d="100"/>
          <a:sy n="54" d="100"/>
        </p:scale>
        <p:origin x="-97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AE2ABF-B3BC-4118-A9F5-3B8A81E27524}" type="datetimeFigureOut">
              <a:rPr lang="ru-RU" smtClean="0"/>
              <a:pPr/>
              <a:t>10.11.2011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D53B29-19D7-407D-8E93-091352EDF4A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D53B29-19D7-407D-8E93-091352EDF4A0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D53B29-19D7-407D-8E93-091352EDF4A0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D53B29-19D7-407D-8E93-091352EDF4A0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D53B29-19D7-407D-8E93-091352EDF4A0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D53B29-19D7-407D-8E93-091352EDF4A0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Нарисуем</a:t>
            </a:r>
            <a:r>
              <a:rPr lang="ru-RU" baseline="0" dirty="0" smtClean="0"/>
              <a:t> </a:t>
            </a:r>
            <a:r>
              <a:rPr lang="ru-RU" baseline="0" smtClean="0"/>
              <a:t>и добавлю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D53B29-19D7-407D-8E93-091352EDF4A0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email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10.11.2011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10.11.2011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10.11.2011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10.11.2011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10.11.2011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email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10.11.2011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7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&#1048;&#1050;&#1058;_&#1048;&#1047;&#1054;\&#1091;&#1088;&#1086;&#1082;&#1080;%201%20&#1082;&#1083;&#1072;&#1089;&#1089;\&#1076;&#1086;&#1084;%20&#1076;&#1083;&#1103;%20&#1089;&#1077;&#1073;&#1103;\&#1040;&#1091;&#1076;&#1080;&#1086;%2074.wma" TargetMode="Externa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gif"/><Relationship Id="rId10" Type="http://schemas.openxmlformats.org/officeDocument/2006/relationships/image" Target="../media/image10.gif"/><Relationship Id="rId4" Type="http://schemas.openxmlformats.org/officeDocument/2006/relationships/image" Target="../media/image4.gif"/><Relationship Id="rId9" Type="http://schemas.openxmlformats.org/officeDocument/2006/relationships/image" Target="../media/image9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gif"/><Relationship Id="rId9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gif"/><Relationship Id="rId5" Type="http://schemas.openxmlformats.org/officeDocument/2006/relationships/image" Target="../media/image22.gif"/><Relationship Id="rId4" Type="http://schemas.openxmlformats.org/officeDocument/2006/relationships/image" Target="../media/image21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tarodux.narod.ru/img/tarodux-arrow23.gif" TargetMode="External"/><Relationship Id="rId13" Type="http://schemas.openxmlformats.org/officeDocument/2006/relationships/hyperlink" Target="http://doseng.org/uploads/posts/2010-09/1283415716_dom020.jpg" TargetMode="External"/><Relationship Id="rId18" Type="http://schemas.openxmlformats.org/officeDocument/2006/relationships/hyperlink" Target="http://tarodux.narod.ru/anim/tarodux-home12.gif" TargetMode="External"/><Relationship Id="rId3" Type="http://schemas.openxmlformats.org/officeDocument/2006/relationships/hyperlink" Target="http://www.clubtone.net/_fr/1/5191613.jpg" TargetMode="External"/><Relationship Id="rId21" Type="http://schemas.openxmlformats.org/officeDocument/2006/relationships/hyperlink" Target="http://s51.radikal.ru/i131/0811/a1/040e112febce.jpg" TargetMode="External"/><Relationship Id="rId7" Type="http://schemas.openxmlformats.org/officeDocument/2006/relationships/hyperlink" Target="http://tarodux.narod.ru/anim/tarodux-house9.gif" TargetMode="External"/><Relationship Id="rId12" Type="http://schemas.openxmlformats.org/officeDocument/2006/relationships/hyperlink" Target="http://doseng.org/uploads/posts/2010-09/1283415724_dom038.jpg" TargetMode="External"/><Relationship Id="rId17" Type="http://schemas.openxmlformats.org/officeDocument/2006/relationships/hyperlink" Target="http://tarodux.narod.ru/img/tarodux-arrow6.gif" TargetMode="External"/><Relationship Id="rId2" Type="http://schemas.openxmlformats.org/officeDocument/2006/relationships/hyperlink" Target="http://mytechknowledge.com/wp-content/uploads/2011/04/The-Smurfs-wallpaper-5.jpg" TargetMode="External"/><Relationship Id="rId16" Type="http://schemas.openxmlformats.org/officeDocument/2006/relationships/hyperlink" Target="http://x47.xanga.com/cc5f57f770535237486473/b187718653.jpg" TargetMode="External"/><Relationship Id="rId20" Type="http://schemas.openxmlformats.org/officeDocument/2006/relationships/hyperlink" Target="http://tarodux.narod.ru/anim/tarodux-castle9.gif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tarodux.narod.ru/anim/tarodux-telephone1.gif" TargetMode="External"/><Relationship Id="rId11" Type="http://schemas.openxmlformats.org/officeDocument/2006/relationships/hyperlink" Target="http://doseng.org/uploads/posts/2010-09/1283415734_dom043.jpg" TargetMode="External"/><Relationship Id="rId5" Type="http://schemas.openxmlformats.org/officeDocument/2006/relationships/hyperlink" Target="http://tarodux.narod.ru/images/tarodux-a-avto9.gif" TargetMode="External"/><Relationship Id="rId15" Type="http://schemas.openxmlformats.org/officeDocument/2006/relationships/hyperlink" Target="http://s41.radikal.ru/i091/0910/fc/9396bcba6d13.jpg" TargetMode="External"/><Relationship Id="rId10" Type="http://schemas.openxmlformats.org/officeDocument/2006/relationships/hyperlink" Target="http://advizzer.com/tmp/places/41443/photos/41443_1304513781-r640x480x1x0.jpeg" TargetMode="External"/><Relationship Id="rId19" Type="http://schemas.openxmlformats.org/officeDocument/2006/relationships/hyperlink" Target="http://tarodux.narod.ru/anim/tarodux-window25.gif" TargetMode="External"/><Relationship Id="rId4" Type="http://schemas.openxmlformats.org/officeDocument/2006/relationships/hyperlink" Target="http://tarodux.narod.ru/anim/tarodux-computer22.gif" TargetMode="External"/><Relationship Id="rId9" Type="http://schemas.openxmlformats.org/officeDocument/2006/relationships/hyperlink" Target="http://tarodux.narod.ru/fon/tarodux-anime1.gif" TargetMode="External"/><Relationship Id="rId14" Type="http://schemas.openxmlformats.org/officeDocument/2006/relationships/hyperlink" Target="http://doseng.org/uploads/posts/2010-09/1283415671_dom019.jpg" TargetMode="External"/><Relationship Id="rId22" Type="http://schemas.openxmlformats.org/officeDocument/2006/relationships/hyperlink" Target="http://tarodux.narod.ru/anim/tarodux-work5.gi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5720" y="285728"/>
            <a:ext cx="7929618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+mn-lt"/>
              </a:rPr>
              <a:t>Программа по изобразительному искусству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+mn-lt"/>
              </a:rPr>
              <a:t>под редакцией Б.М. </a:t>
            </a:r>
            <a:r>
              <a:rPr lang="ru-RU" sz="2800" b="1" dirty="0" err="1" smtClean="0">
                <a:solidFill>
                  <a:srgbClr val="C00000"/>
                </a:solidFill>
                <a:latin typeface="+mn-lt"/>
              </a:rPr>
              <a:t>Неменского</a:t>
            </a:r>
            <a:endParaRPr lang="ru-RU" sz="2800" b="1" dirty="0" smtClean="0">
              <a:solidFill>
                <a:srgbClr val="C00000"/>
              </a:solidFill>
              <a:latin typeface="+mn-lt"/>
            </a:endParaRPr>
          </a:p>
          <a:p>
            <a:endParaRPr lang="ru-RU" sz="1400" b="1" dirty="0" smtClean="0">
              <a:solidFill>
                <a:srgbClr val="C00000"/>
              </a:solidFill>
              <a:latin typeface="+mn-lt"/>
            </a:endParaRPr>
          </a:p>
          <a:p>
            <a:r>
              <a:rPr lang="ru-RU" sz="3200" b="1" dirty="0" smtClean="0">
                <a:solidFill>
                  <a:srgbClr val="C00000"/>
                </a:solidFill>
                <a:latin typeface="+mn-lt"/>
              </a:rPr>
              <a:t>1 класс</a:t>
            </a:r>
          </a:p>
          <a:p>
            <a:endParaRPr lang="ru-RU" sz="2800" b="1" dirty="0">
              <a:solidFill>
                <a:srgbClr val="C00000"/>
              </a:solidFill>
            </a:endParaRPr>
          </a:p>
          <a:p>
            <a:r>
              <a:rPr lang="ru-RU" sz="3200" b="1" dirty="0" smtClean="0">
                <a:solidFill>
                  <a:srgbClr val="C00000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Тема</a:t>
            </a:r>
            <a:r>
              <a:rPr lang="ru-RU" sz="3200" b="1" smtClean="0">
                <a:solidFill>
                  <a:srgbClr val="C00000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: </a:t>
            </a:r>
            <a:r>
              <a:rPr lang="ru-RU" sz="3200" b="1" smtClean="0">
                <a:solidFill>
                  <a:schemeClr val="tx2"/>
                </a:solidFill>
                <a:ea typeface="Times New Roman" pitchFamily="18" charset="0"/>
                <a:cs typeface="Times New Roman" pitchFamily="18" charset="0"/>
              </a:rPr>
              <a:t>Дом для себя </a:t>
            </a:r>
            <a:endParaRPr lang="ru-RU" sz="3200" b="1" dirty="0" smtClean="0">
              <a:solidFill>
                <a:schemeClr val="tx2"/>
              </a:solidFill>
              <a:latin typeface="+mn-lt"/>
              <a:ea typeface="Times New Roman" pitchFamily="18" charset="0"/>
              <a:cs typeface="Times New Roman" pitchFamily="18" charset="0"/>
            </a:endParaRPr>
          </a:p>
          <a:p>
            <a:endParaRPr lang="ru-RU" sz="1600" b="1" dirty="0" smtClean="0">
              <a:solidFill>
                <a:schemeClr val="tx2"/>
              </a:solidFill>
              <a:latin typeface="+mn-lt"/>
              <a:ea typeface="Times New Roman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solidFill>
                  <a:srgbClr val="C00000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Система уроков: </a:t>
            </a:r>
            <a:r>
              <a:rPr lang="ru-RU" sz="3200" b="1" dirty="0" smtClean="0">
                <a:solidFill>
                  <a:schemeClr val="tx2"/>
                </a:solidFill>
                <a:ea typeface="Times New Roman" pitchFamily="18" charset="0"/>
                <a:cs typeface="Times New Roman" pitchFamily="18" charset="0"/>
              </a:rPr>
              <a:t>Мастер Постройки придумывает дома</a:t>
            </a:r>
          </a:p>
          <a:p>
            <a:endParaRPr lang="ru-RU" sz="1600" b="1" dirty="0">
              <a:solidFill>
                <a:schemeClr val="tx2"/>
              </a:solidFill>
              <a:cs typeface="Times New Roman" pitchFamily="18" charset="0"/>
            </a:endParaRPr>
          </a:p>
          <a:p>
            <a:r>
              <a:rPr lang="ru-RU" sz="3200" b="1" dirty="0" smtClean="0">
                <a:solidFill>
                  <a:srgbClr val="C00000"/>
                </a:solidFill>
                <a:latin typeface="+mn-lt"/>
                <a:cs typeface="Arial" pitchFamily="34" charset="0"/>
              </a:rPr>
              <a:t>Место урока в программе: </a:t>
            </a:r>
            <a:r>
              <a:rPr lang="ru-RU" sz="3200" b="1" dirty="0" smtClean="0">
                <a:solidFill>
                  <a:schemeClr val="tx2"/>
                </a:solidFill>
                <a:latin typeface="+mn-lt"/>
                <a:cs typeface="Arial" pitchFamily="34" charset="0"/>
              </a:rPr>
              <a:t>1 урок 3 четверти</a:t>
            </a:r>
            <a:endParaRPr lang="ru-RU" sz="2800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10" name="Рисунок 9" descr="logotip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715272" y="285728"/>
            <a:ext cx="1214414" cy="80117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11959" y="5929330"/>
            <a:ext cx="5920083" cy="9048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ru-RU" sz="2400" b="1" dirty="0" smtClean="0">
                <a:solidFill>
                  <a:schemeClr val="tx2"/>
                </a:solidFill>
              </a:rPr>
              <a:t>© </a:t>
            </a:r>
            <a:r>
              <a:rPr lang="ru-RU" sz="2400" b="1" dirty="0" smtClean="0">
                <a:solidFill>
                  <a:schemeClr val="tx2"/>
                </a:solidFill>
                <a:cs typeface="Arial" charset="0"/>
              </a:rPr>
              <a:t>Михеева Ольга Владимировна, </a:t>
            </a: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lang="ru-RU" sz="2400" b="1" dirty="0" smtClean="0">
                <a:solidFill>
                  <a:schemeClr val="tx2"/>
                </a:solidFill>
                <a:cs typeface="Arial" charset="0"/>
              </a:rPr>
              <a:t>учитель ИЗО, МХК МБОУ СОШ №7 г.Калуги</a:t>
            </a:r>
            <a:endParaRPr lang="ru-RU" sz="4800" b="1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392897"/>
            <a:ext cx="9144001" cy="6072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email">
            <a:alphaModFix amt="62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571472" y="3002348"/>
            <a:ext cx="726993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Строят не только дома,</a:t>
            </a:r>
          </a:p>
          <a:p>
            <a:pPr algn="ctr"/>
            <a:r>
              <a:rPr lang="ru-RU" sz="4800" b="1" dirty="0" smtClean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но и вещи</a:t>
            </a:r>
            <a:endParaRPr lang="ru-RU" sz="4800" b="1" cap="none" spc="0" dirty="0">
              <a:ln w="1905"/>
              <a:solidFill>
                <a:srgbClr val="FFC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357166"/>
            <a:ext cx="7715304" cy="1000132"/>
          </a:xfrm>
        </p:spPr>
        <p:txBody>
          <a:bodyPr>
            <a:noAutofit/>
          </a:bodyPr>
          <a:lstStyle/>
          <a:p>
            <a:r>
              <a:rPr lang="ru-RU" sz="4800" cap="none" dirty="0" smtClean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Я – МАСТЕР ПОСТРОЙКИ</a:t>
            </a:r>
            <a:endParaRPr lang="ru-RU" sz="4800" cap="none" dirty="0">
              <a:ln w="1905"/>
              <a:solidFill>
                <a:srgbClr val="FFC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2" name="Рисунок 11" descr="tarodux-arrow23 стрелки.gif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8001024" y="3107531"/>
            <a:ext cx="857252" cy="642939"/>
          </a:xfrm>
          <a:prstGeom prst="rect">
            <a:avLst/>
          </a:prstGeom>
        </p:spPr>
      </p:pic>
      <p:grpSp>
        <p:nvGrpSpPr>
          <p:cNvPr id="55" name="Группа 54"/>
          <p:cNvGrpSpPr/>
          <p:nvPr/>
        </p:nvGrpSpPr>
        <p:grpSpPr>
          <a:xfrm>
            <a:off x="2597150" y="1600200"/>
            <a:ext cx="3949700" cy="5329262"/>
            <a:chOff x="2597150" y="1600200"/>
            <a:chExt cx="3949700" cy="5329262"/>
          </a:xfrm>
        </p:grpSpPr>
        <p:pic>
          <p:nvPicPr>
            <p:cNvPr id="54" name="Picture 5"/>
            <p:cNvPicPr>
              <a:picLocks noChangeAspect="1" noChangeArrowheads="1"/>
            </p:cNvPicPr>
            <p:nvPr/>
          </p:nvPicPr>
          <p:blipFill>
            <a:blip r:embed="rId6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597150" y="1600200"/>
              <a:ext cx="3949700" cy="52578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53" name="Рисунок 52" descr="tarodux-computer22 компьютеры.gif"/>
            <p:cNvPicPr>
              <a:picLocks noChangeAspect="1"/>
            </p:cNvPicPr>
            <p:nvPr/>
          </p:nvPicPr>
          <p:blipFill>
            <a:blip r:embed="rId7" cstate="email"/>
            <a:stretch>
              <a:fillRect/>
            </a:stretch>
          </p:blipFill>
          <p:spPr>
            <a:xfrm>
              <a:off x="2668588" y="4643488"/>
              <a:ext cx="3047966" cy="2285974"/>
            </a:xfrm>
            <a:prstGeom prst="rect">
              <a:avLst/>
            </a:prstGeom>
          </p:spPr>
        </p:pic>
      </p:grpSp>
      <p:grpSp>
        <p:nvGrpSpPr>
          <p:cNvPr id="56" name="Группа 55"/>
          <p:cNvGrpSpPr/>
          <p:nvPr/>
        </p:nvGrpSpPr>
        <p:grpSpPr>
          <a:xfrm>
            <a:off x="2597150" y="1571588"/>
            <a:ext cx="3949700" cy="5384735"/>
            <a:chOff x="642910" y="1571588"/>
            <a:chExt cx="3949700" cy="5384735"/>
          </a:xfrm>
        </p:grpSpPr>
        <p:pic>
          <p:nvPicPr>
            <p:cNvPr id="57" name="Picture 5"/>
            <p:cNvPicPr>
              <a:picLocks noChangeAspect="1" noChangeArrowheads="1"/>
            </p:cNvPicPr>
            <p:nvPr/>
          </p:nvPicPr>
          <p:blipFill>
            <a:blip r:embed="rId6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42910" y="1571588"/>
              <a:ext cx="3949700" cy="52578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58" name="Рисунок 57" descr="tarodux-house9.gif"/>
            <p:cNvPicPr>
              <a:picLocks noChangeAspect="1"/>
            </p:cNvPicPr>
            <p:nvPr/>
          </p:nvPicPr>
          <p:blipFill>
            <a:blip r:embed="rId8" cstate="email"/>
            <a:stretch>
              <a:fillRect/>
            </a:stretch>
          </p:blipFill>
          <p:spPr>
            <a:xfrm>
              <a:off x="1142976" y="4886050"/>
              <a:ext cx="2500330" cy="207027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59" name="Группа 58"/>
          <p:cNvGrpSpPr/>
          <p:nvPr/>
        </p:nvGrpSpPr>
        <p:grpSpPr>
          <a:xfrm>
            <a:off x="2597150" y="1500174"/>
            <a:ext cx="3949700" cy="5286412"/>
            <a:chOff x="2597150" y="1500174"/>
            <a:chExt cx="3949700" cy="5286412"/>
          </a:xfrm>
        </p:grpSpPr>
        <p:pic>
          <p:nvPicPr>
            <p:cNvPr id="60" name="Picture 5"/>
            <p:cNvPicPr>
              <a:picLocks noChangeAspect="1" noChangeArrowheads="1"/>
            </p:cNvPicPr>
            <p:nvPr/>
          </p:nvPicPr>
          <p:blipFill>
            <a:blip r:embed="rId6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597150" y="1500174"/>
              <a:ext cx="3949700" cy="52578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61" name="Рисунок 60" descr="tarodux-telephone9 телефоны.gif"/>
            <p:cNvPicPr>
              <a:picLocks noChangeAspect="1"/>
            </p:cNvPicPr>
            <p:nvPr/>
          </p:nvPicPr>
          <p:blipFill>
            <a:blip r:embed="rId9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831780" y="4833954"/>
              <a:ext cx="2811790" cy="1952632"/>
            </a:xfrm>
            <a:prstGeom prst="rect">
              <a:avLst/>
            </a:prstGeom>
          </p:spPr>
        </p:pic>
      </p:grpSp>
      <p:grpSp>
        <p:nvGrpSpPr>
          <p:cNvPr id="62" name="Группа 61"/>
          <p:cNvGrpSpPr/>
          <p:nvPr/>
        </p:nvGrpSpPr>
        <p:grpSpPr>
          <a:xfrm>
            <a:off x="2551126" y="1500174"/>
            <a:ext cx="3949700" cy="5460730"/>
            <a:chOff x="2551126" y="1500174"/>
            <a:chExt cx="3949700" cy="5460730"/>
          </a:xfrm>
        </p:grpSpPr>
        <p:pic>
          <p:nvPicPr>
            <p:cNvPr id="63" name="Picture 5"/>
            <p:cNvPicPr>
              <a:picLocks noChangeAspect="1" noChangeArrowheads="1"/>
            </p:cNvPicPr>
            <p:nvPr/>
          </p:nvPicPr>
          <p:blipFill>
            <a:blip r:embed="rId6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551126" y="1500174"/>
              <a:ext cx="3949700" cy="52578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64" name="Содержимое 15" descr="tarodux-a-avto9 авто.gif"/>
            <p:cNvPicPr>
              <a:picLocks noChangeAspect="1"/>
            </p:cNvPicPr>
            <p:nvPr/>
          </p:nvPicPr>
          <p:blipFill>
            <a:blip r:embed="rId10" cstate="email"/>
            <a:stretch>
              <a:fillRect/>
            </a:stretch>
          </p:blipFill>
          <p:spPr>
            <a:xfrm>
              <a:off x="2643174" y="4697013"/>
              <a:ext cx="3143240" cy="226389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pic>
        <p:nvPicPr>
          <p:cNvPr id="17" name="Аудио 74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1" cstate="email"/>
          <a:stretch>
            <a:fillRect/>
          </a:stretch>
        </p:blipFill>
        <p:spPr>
          <a:xfrm>
            <a:off x="9144000" y="28572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60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2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5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16" grpId="0"/>
      <p:bldP spid="16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28597" y="285728"/>
            <a:ext cx="7215238" cy="608013"/>
          </a:xfrm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cap="none" dirty="0" smtClean="0">
                <a:ln w="11430">
                  <a:noFill/>
                </a:ln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ДОМА БЫВАЮТ РАЗНЫМИ</a:t>
            </a:r>
            <a:endParaRPr lang="ru-RU" cap="none" dirty="0">
              <a:ln w="11430">
                <a:noFill/>
              </a:ln>
              <a:solidFill>
                <a:srgbClr val="C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4" name="Содержимое 3" descr="werterwtert.jpg"/>
          <p:cNvPicPr>
            <a:picLocks noGrp="1" noChangeAspect="1"/>
          </p:cNvPicPr>
          <p:nvPr>
            <p:ph idx="4294967295"/>
          </p:nvPr>
        </p:nvPicPr>
        <p:blipFill>
          <a:blip r:embed="rId3" cstate="email"/>
          <a:stretch>
            <a:fillRect/>
          </a:stretch>
        </p:blipFill>
        <p:spPr>
          <a:xfrm>
            <a:off x="1000100" y="1643050"/>
            <a:ext cx="6057900" cy="48466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142976" y="2012943"/>
            <a:ext cx="6400800" cy="426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Рисунок 7" descr="tarodux-arrow6 стрелки.gif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7786710" y="3781418"/>
            <a:ext cx="1162050" cy="723900"/>
          </a:xfrm>
          <a:prstGeom prst="rect">
            <a:avLst/>
          </a:prstGeom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571736" y="1142984"/>
            <a:ext cx="3848704" cy="514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643174" y="1428736"/>
            <a:ext cx="3625850" cy="484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142976" y="2015325"/>
            <a:ext cx="6357982" cy="4271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 descr="C:\Users\Мила\Desktop\b187718653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1630053" y="2000240"/>
            <a:ext cx="5299401" cy="4286280"/>
          </a:xfrm>
          <a:prstGeom prst="rect">
            <a:avLst/>
          </a:prstGeom>
          <a:noFill/>
        </p:spPr>
      </p:pic>
      <p:pic>
        <p:nvPicPr>
          <p:cNvPr id="1027" name="Picture 3" descr="C:\Users\Мила\Desktop\9396bcba6d13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1142976" y="2000240"/>
            <a:ext cx="6357982" cy="4286280"/>
          </a:xfrm>
          <a:prstGeom prst="rect">
            <a:avLst/>
          </a:prstGeom>
          <a:noFill/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428597" y="285728"/>
            <a:ext cx="7215238" cy="608013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800" b="1" i="0" u="none" strike="noStrike" kern="1200" cap="none" spc="0" normalizeH="0" baseline="0" noProof="0" dirty="0" smtClean="0">
                <a:ln w="11430">
                  <a:noFill/>
                </a:ln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ДОМА БЫВАЮТ РАЗНЫМИ</a:t>
            </a:r>
            <a:endParaRPr kumimoji="0" lang="ru-RU" sz="3800" b="1" i="0" u="none" strike="noStrike" kern="1200" cap="none" spc="0" normalizeH="0" baseline="0" noProof="0" dirty="0">
              <a:ln w="11430">
                <a:noFill/>
              </a:ln>
              <a:solidFill>
                <a:srgbClr val="C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tarodux-home12 дома.gif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500034" y="1714488"/>
            <a:ext cx="2372061" cy="2977694"/>
          </a:xfrm>
        </p:spPr>
      </p:pic>
      <p:sp>
        <p:nvSpPr>
          <p:cNvPr id="5" name="Прямоугольник 4"/>
          <p:cNvSpPr/>
          <p:nvPr/>
        </p:nvSpPr>
        <p:spPr>
          <a:xfrm>
            <a:off x="3857620" y="2643182"/>
            <a:ext cx="990925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3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?</a:t>
            </a:r>
            <a:endParaRPr lang="ru-RU" sz="13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7" name="Рисунок 6" descr="tarodux-castle9.gif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643306" y="5072074"/>
            <a:ext cx="2071687" cy="1506681"/>
          </a:xfrm>
          <a:prstGeom prst="rect">
            <a:avLst/>
          </a:prstGeom>
        </p:spPr>
      </p:pic>
      <p:pic>
        <p:nvPicPr>
          <p:cNvPr id="8" name="Рисунок 7" descr="tarodux-window25 окно.gif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6193643" y="5072074"/>
            <a:ext cx="1265202" cy="1488472"/>
          </a:xfrm>
          <a:prstGeom prst="rect">
            <a:avLst/>
          </a:prstGeom>
        </p:spPr>
      </p:pic>
      <p:pic>
        <p:nvPicPr>
          <p:cNvPr id="10" name="Рисунок 9" descr="tarodux-work5 работа.gif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6000760" y="3500438"/>
            <a:ext cx="1368701" cy="1161322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715008" y="1643075"/>
            <a:ext cx="1904980" cy="1428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642910" y="0"/>
            <a:ext cx="7215238" cy="1393831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800" b="1" i="0" u="none" strike="noStrike" kern="1200" cap="none" spc="0" normalizeH="0" baseline="0" noProof="0" dirty="0" smtClean="0">
                <a:ln w="11430">
                  <a:noFill/>
                </a:ln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ИЗ КАКИХ ОСНОВНЫХ ЧАСТЕЙ СОСТОИТ ДОМ?</a:t>
            </a:r>
            <a:endParaRPr kumimoji="0" lang="ru-RU" sz="3800" b="1" i="0" u="none" strike="noStrike" kern="1200" cap="none" spc="0" normalizeH="0" baseline="0" noProof="0" dirty="0">
              <a:ln w="11430">
                <a:noFill/>
              </a:ln>
              <a:solidFill>
                <a:srgbClr val="C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28597" y="285728"/>
            <a:ext cx="7215238" cy="608013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800" b="1" i="0" u="none" strike="noStrike" kern="1200" cap="none" spc="0" normalizeH="0" baseline="0" noProof="0" dirty="0" smtClean="0">
                <a:ln w="11430">
                  <a:noFill/>
                </a:ln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НАШ ВЕРНИСАЖ</a:t>
            </a:r>
            <a:endParaRPr kumimoji="0" lang="ru-RU" sz="3800" b="1" i="0" u="none" strike="noStrike" kern="1200" cap="none" spc="0" normalizeH="0" baseline="0" noProof="0" dirty="0">
              <a:ln w="11430">
                <a:noFill/>
              </a:ln>
              <a:solidFill>
                <a:srgbClr val="C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85720" y="626401"/>
            <a:ext cx="7715304" cy="6093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-457200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Программы общеобразовательных учреждений 1- 9 класс «Изобразительное искусство и художественный труд» под ред. Б.Н.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Неменского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, М.,»Просвещение» 2010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-457200" algn="l"/>
              </a:tabLst>
            </a:pP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Неменская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Л. А. «Искусство и ты» учебник для 1 класса начальной школы под ред. Б. Н.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Неменского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. М.: Просвещение, 2011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-457200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Воробьёва О.Я.,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Плещук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Е. А.,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Андриенко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Т. В. Изобразительное искусство 1-8 классы развёрнутое тематическое планирование. Волгоград: Учитель, 2007.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-457200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ЦОР к учебно-методическому комплекту «Изобразительное искусство» (под ред. Б.М.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Неменского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 для 1 класса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-457200" algn="l"/>
              </a:tabLst>
            </a:pP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Носарева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Н. Н. Урок изобразительного искусства: рисуем птиц и животных. Калуга,2007</a:t>
            </a:r>
          </a:p>
          <a:p>
            <a:pPr marL="0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-457200" algn="l"/>
              </a:tabLst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457200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Слайд 2.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Смурфики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-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2"/>
              </a:rPr>
              <a:t>http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2"/>
              </a:rPr>
              <a:t>://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2"/>
              </a:rPr>
              <a:t>mytechknowledge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2"/>
              </a:rPr>
              <a:t>.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2"/>
              </a:rPr>
              <a:t>com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2"/>
              </a:rPr>
              <a:t>/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2"/>
              </a:rPr>
              <a:t>wp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2"/>
              </a:rPr>
              <a:t>-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2"/>
              </a:rPr>
              <a:t>content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2"/>
              </a:rPr>
              <a:t>/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2"/>
              </a:rPr>
              <a:t>uploads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2"/>
              </a:rPr>
              <a:t>/2011/04/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2"/>
              </a:rPr>
              <a:t>The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2"/>
              </a:rPr>
              <a:t>-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2"/>
              </a:rPr>
              <a:t>Smurfs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2"/>
              </a:rPr>
              <a:t>-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2"/>
              </a:rPr>
              <a:t>wallpaper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2"/>
              </a:rPr>
              <a:t>-5.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2"/>
              </a:rPr>
              <a:t>jpg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457200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Слайд 3. Волшебник </a:t>
            </a:r>
            <a:r>
              <a:rPr kumimoji="0" lang="ru-RU" sz="1200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3"/>
              </a:rPr>
              <a:t>http://www.clubtone.net/_fr/1/5191613.jpg</a:t>
            </a:r>
            <a:r>
              <a:rPr kumimoji="0" lang="ru-RU" sz="1200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457200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Стол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4"/>
              </a:rPr>
              <a:t>http://tarodux.narod.ru/anim/tarodux-computer22.gif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457200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Машина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5"/>
              </a:rPr>
              <a:t>http://tarodux.narod.ru/images/tarodux-a-avto9.gif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457200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Телефон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6"/>
              </a:rPr>
              <a:t>http://tarodux.narod.ru/anim/tarodux-telephone1.gif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457200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Дом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7"/>
              </a:rPr>
              <a:t>http://tarodux.narod.ru/anim/tarodux-house9.gif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457200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Стрелка -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8"/>
              </a:rPr>
              <a:t>http://tarodux.narod.ru/img/tarodux-arrow23.gif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457200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Фон -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9"/>
              </a:rPr>
              <a:t>http://tarodux.narod.ru/fon/tarodux-anime1.gif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457200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Слайд 4.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10"/>
              </a:rPr>
              <a:t>http://advizzer.com/tmp/places/41443/photos/41443_1304513781-r640x480x1x0.jpeg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457200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Слайд 5: Сказочные дома –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457200" algn="l"/>
              </a:tabLst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11"/>
              </a:rPr>
              <a:t>http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11"/>
              </a:rPr>
              <a:t>://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11"/>
              </a:rPr>
              <a:t>doseng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11"/>
              </a:rPr>
              <a:t>.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11"/>
              </a:rPr>
              <a:t>org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11"/>
              </a:rPr>
              <a:t>/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11"/>
              </a:rPr>
              <a:t>uploads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11"/>
              </a:rPr>
              <a:t>/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11"/>
              </a:rPr>
              <a:t>posts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11"/>
              </a:rPr>
              <a:t>/2010-09/1283415734_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11"/>
              </a:rPr>
              <a:t>dom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11"/>
              </a:rPr>
              <a:t>043.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11"/>
              </a:rPr>
              <a:t>jpg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457200" algn="l"/>
              </a:tabLst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12"/>
              </a:rPr>
              <a:t>http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12"/>
              </a:rPr>
              <a:t>://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12"/>
              </a:rPr>
              <a:t>doseng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12"/>
              </a:rPr>
              <a:t>.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12"/>
              </a:rPr>
              <a:t>org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12"/>
              </a:rPr>
              <a:t>/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12"/>
              </a:rPr>
              <a:t>uploads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12"/>
              </a:rPr>
              <a:t>/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12"/>
              </a:rPr>
              <a:t>posts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12"/>
              </a:rPr>
              <a:t>/2010-09/1283415724_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12"/>
              </a:rPr>
              <a:t>dom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12"/>
              </a:rPr>
              <a:t>038.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12"/>
              </a:rPr>
              <a:t>jpg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457200" algn="l"/>
              </a:tabLst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13"/>
              </a:rPr>
              <a:t>http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13"/>
              </a:rPr>
              <a:t>://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13"/>
              </a:rPr>
              <a:t>doseng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13"/>
              </a:rPr>
              <a:t>.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13"/>
              </a:rPr>
              <a:t>org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13"/>
              </a:rPr>
              <a:t>/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13"/>
              </a:rPr>
              <a:t>uploads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13"/>
              </a:rPr>
              <a:t>/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13"/>
              </a:rPr>
              <a:t>posts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13"/>
              </a:rPr>
              <a:t>/2010-09/1283415716_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13"/>
              </a:rPr>
              <a:t>dom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13"/>
              </a:rPr>
              <a:t>020.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13"/>
              </a:rPr>
              <a:t>jpg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457200" algn="l"/>
              </a:tabLst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14"/>
              </a:rPr>
              <a:t>http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14"/>
              </a:rPr>
              <a:t>://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14"/>
              </a:rPr>
              <a:t>doseng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14"/>
              </a:rPr>
              <a:t>.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14"/>
              </a:rPr>
              <a:t>org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14"/>
              </a:rPr>
              <a:t>/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14"/>
              </a:rPr>
              <a:t>uploads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14"/>
              </a:rPr>
              <a:t>/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14"/>
              </a:rPr>
              <a:t>posts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14"/>
              </a:rPr>
              <a:t>/2010-09/1283415671_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14"/>
              </a:rPr>
              <a:t>dom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14"/>
              </a:rPr>
              <a:t>019.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14"/>
              </a:rPr>
              <a:t>jpg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-457200" algn="l"/>
              </a:tabLst>
            </a:pPr>
            <a:r>
              <a:rPr lang="en-US" sz="1200" dirty="0" smtClean="0">
                <a:hlinkClick r:id="rId15"/>
              </a:rPr>
              <a:t>http://s41.radikal.ru/i091/0910/fc/9396bcba6d13.jpg</a:t>
            </a:r>
            <a:endParaRPr lang="ru-RU" sz="1200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-457200" algn="l"/>
              </a:tabLst>
            </a:pPr>
            <a:r>
              <a:rPr lang="en-US" sz="1200" dirty="0" smtClean="0">
                <a:hlinkClick r:id="rId16"/>
              </a:rPr>
              <a:t>http://x47.xanga.com/cc5f57f770535237486473/b187718653.jpg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457200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Стрелка -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17"/>
              </a:rPr>
              <a:t>http://tarodux.narod.ru/img/tarodux-arrow6.gif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457200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Слайд 6. Дом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18"/>
              </a:rPr>
              <a:t>http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18"/>
              </a:rPr>
              <a:t>://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18"/>
              </a:rPr>
              <a:t>tarodux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18"/>
              </a:rPr>
              <a:t>.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18"/>
              </a:rPr>
              <a:t>narod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18"/>
              </a:rPr>
              <a:t>.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18"/>
              </a:rPr>
              <a:t>ru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18"/>
              </a:rPr>
              <a:t>/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18"/>
              </a:rPr>
              <a:t>anim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18"/>
              </a:rPr>
              <a:t>/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18"/>
              </a:rPr>
              <a:t>tarodux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18"/>
              </a:rPr>
              <a:t>-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18"/>
              </a:rPr>
              <a:t>home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18"/>
              </a:rPr>
              <a:t>12.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18"/>
              </a:rPr>
              <a:t>gif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457200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Окно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19"/>
              </a:rPr>
              <a:t>http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19"/>
              </a:rPr>
              <a:t>://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19"/>
              </a:rPr>
              <a:t>tarodux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19"/>
              </a:rPr>
              <a:t>.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19"/>
              </a:rPr>
              <a:t>narod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19"/>
              </a:rPr>
              <a:t>.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19"/>
              </a:rPr>
              <a:t>ru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19"/>
              </a:rPr>
              <a:t>/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19"/>
              </a:rPr>
              <a:t>anim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19"/>
              </a:rPr>
              <a:t>/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19"/>
              </a:rPr>
              <a:t>tarodux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19"/>
              </a:rPr>
              <a:t>-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19"/>
              </a:rPr>
              <a:t>window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19"/>
              </a:rPr>
              <a:t>25.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19"/>
              </a:rPr>
              <a:t>gif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457200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Дверь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20"/>
              </a:rPr>
              <a:t>http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20"/>
              </a:rPr>
              <a:t>://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20"/>
              </a:rPr>
              <a:t>tarodux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20"/>
              </a:rPr>
              <a:t>.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20"/>
              </a:rPr>
              <a:t>narod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20"/>
              </a:rPr>
              <a:t>.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20"/>
              </a:rPr>
              <a:t>ru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20"/>
              </a:rPr>
              <a:t>/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20"/>
              </a:rPr>
              <a:t>anim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20"/>
              </a:rPr>
              <a:t>/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20"/>
              </a:rPr>
              <a:t>tarodux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20"/>
              </a:rPr>
              <a:t>-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20"/>
              </a:rPr>
              <a:t>castle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20"/>
              </a:rPr>
              <a:t>9.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20"/>
              </a:rPr>
              <a:t>gif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457200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Крыша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21"/>
              </a:rPr>
              <a:t>http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21"/>
              </a:rPr>
              <a:t>://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21"/>
              </a:rPr>
              <a:t>s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21"/>
              </a:rPr>
              <a:t>51.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21"/>
              </a:rPr>
              <a:t>radikal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21"/>
              </a:rPr>
              <a:t>.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21"/>
              </a:rPr>
              <a:t>ru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21"/>
              </a:rPr>
              <a:t>/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21"/>
              </a:rPr>
              <a:t>i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21"/>
              </a:rPr>
              <a:t>131/0811/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21"/>
              </a:rPr>
              <a:t>a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21"/>
              </a:rPr>
              <a:t>1/040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21"/>
              </a:rPr>
              <a:t>e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21"/>
              </a:rPr>
              <a:t>112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21"/>
              </a:rPr>
              <a:t>febce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21"/>
              </a:rPr>
              <a:t>.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21"/>
              </a:rPr>
              <a:t>jpg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457200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Стены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22"/>
              </a:rPr>
              <a:t>http://tarodux.narod.ru/anim/tarodux-work5.gif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28794" y="214290"/>
            <a:ext cx="47662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Информационные источники: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620</TotalTime>
  <Words>409</Words>
  <Application>Microsoft Office PowerPoint</Application>
  <PresentationFormat>Экран (4:3)</PresentationFormat>
  <Paragraphs>56</Paragraphs>
  <Slides>8</Slides>
  <Notes>6</Notes>
  <HiddenSlides>1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Изящная</vt:lpstr>
      <vt:lpstr>Слайд 1</vt:lpstr>
      <vt:lpstr>Слайд 2</vt:lpstr>
      <vt:lpstr>Я – МАСТЕР ПОСТРОЙКИ</vt:lpstr>
      <vt:lpstr>ДОМА БЫВАЮТ РАЗНЫМИ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Мила</cp:lastModifiedBy>
  <cp:revision>63</cp:revision>
  <dcterms:modified xsi:type="dcterms:W3CDTF">2011-11-10T05:09:56Z</dcterms:modified>
</cp:coreProperties>
</file>