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0" r:id="rId15"/>
    <p:sldId id="269" r:id="rId16"/>
    <p:sldId id="271" r:id="rId17"/>
    <p:sldId id="272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FF5050"/>
    <a:srgbClr val="FF66CC"/>
    <a:srgbClr val="99FFCC"/>
    <a:srgbClr val="009999"/>
    <a:srgbClr val="66FFFF"/>
    <a:srgbClr val="6699FF"/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B6DE-C4B4-45D0-AEA4-A9A2FBC7FB09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2AA9-45B2-4A41-8458-967A318AE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24744"/>
            <a:ext cx="4536504" cy="51125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006600"/>
                </a:solidFill>
              </a:rPr>
              <a:t>Астероид </a:t>
            </a:r>
            <a:r>
              <a:rPr lang="ru-RU" sz="2800" dirty="0" smtClean="0"/>
              <a:t>(малая планета) -  сравнительно небольшое каменистое небесное тело, </a:t>
            </a:r>
            <a:r>
              <a:rPr lang="ru-RU" sz="2800" dirty="0" err="1" smtClean="0"/>
              <a:t>множест</a:t>
            </a:r>
            <a:r>
              <a:rPr lang="ru-RU" sz="2800" dirty="0" smtClean="0"/>
              <a:t>-</a:t>
            </a:r>
          </a:p>
          <a:p>
            <a:pPr algn="ctr"/>
            <a:r>
              <a:rPr lang="ru-RU" sz="2800" dirty="0" smtClean="0"/>
              <a:t>во которых обращается вокруг Солнца. Первый астероид, Церера, был обнаружен в 1801; с тех пор их постоянно ищут и регулярно открывают новые.</a:t>
            </a:r>
            <a:endParaRPr lang="ru-RU" sz="2800" dirty="0"/>
          </a:p>
        </p:txBody>
      </p:sp>
      <p:pic>
        <p:nvPicPr>
          <p:cNvPr id="11" name="Picture 4" descr="asteroid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932040" y="1772816"/>
            <a:ext cx="3980529" cy="33843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95736" y="0"/>
            <a:ext cx="4392488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Это интересно!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3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308304" y="2708920"/>
            <a:ext cx="1542901" cy="1542901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4653136"/>
            <a:ext cx="8640960" cy="194421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0000FF"/>
                </a:solidFill>
              </a:rPr>
              <a:t>Метеориты </a:t>
            </a:r>
            <a:r>
              <a:rPr lang="ru-RU" sz="2800" dirty="0" smtClean="0"/>
              <a:t>-  камни или куски железа, упавшие на Землю, из межпланетного пространства. Это фрагменты астероидов и комет. Метеориты делят на «упавшие» и «найденные». </a:t>
            </a:r>
            <a:endParaRPr lang="ru-RU" sz="2800" dirty="0"/>
          </a:p>
        </p:txBody>
      </p:sp>
      <p:pic>
        <p:nvPicPr>
          <p:cNvPr id="11" name="Picture 4" descr="метеориты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1052736"/>
            <a:ext cx="5442744" cy="349890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95736" y="0"/>
            <a:ext cx="4392488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Это интересно!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980728"/>
            <a:ext cx="5963956" cy="4032448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5157192"/>
            <a:ext cx="7632848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Солнце и движущиеся вокруг него</a:t>
            </a:r>
          </a:p>
          <a:p>
            <a:pPr algn="ctr"/>
            <a:r>
              <a:rPr lang="ru-RU" sz="2800" dirty="0" smtClean="0"/>
              <a:t> небесные тела составляют </a:t>
            </a:r>
            <a:r>
              <a:rPr lang="ru-RU" sz="2800" u="sng" dirty="0" smtClean="0">
                <a:solidFill>
                  <a:srgbClr val="C00000"/>
                </a:solidFill>
              </a:rPr>
              <a:t>Солнечную систему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1772816"/>
            <a:ext cx="4340374" cy="3251791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052736"/>
            <a:ext cx="4248472" cy="5544616"/>
          </a:xfrm>
          <a:prstGeom prst="roundRect">
            <a:avLst/>
          </a:prstGeom>
          <a:solidFill>
            <a:srgbClr val="6699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</a:rPr>
              <a:t>Наша планета Земля – часть Солнечной системы. </a:t>
            </a:r>
          </a:p>
          <a:p>
            <a:pPr algn="ctr"/>
            <a:r>
              <a:rPr lang="ru-RU" sz="2800" dirty="0" smtClean="0"/>
              <a:t>Земля движется вокруг Солнца со скоростью 30 км в секунду. Одновременно вместе с Солнцем она движется среди других звёзд, а вместе с ними – в пространстве Вселенной.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r129524617693044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99792" y="1916832"/>
            <a:ext cx="3632085" cy="4525963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908720"/>
            <a:ext cx="8280920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Что вам известно о Солнце?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060848"/>
            <a:ext cx="252028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Небесное тело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2924944"/>
            <a:ext cx="252028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Даёт свет и тепло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5661248"/>
            <a:ext cx="252028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Имеет форму шара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кр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2132856"/>
            <a:ext cx="2763133" cy="3672408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908720"/>
            <a:ext cx="6120680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Работа по учебнику.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2204864"/>
            <a:ext cx="561662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Прочитайте статью на с. 6-7 учебника.</a:t>
            </a:r>
          </a:p>
        </p:txBody>
      </p:sp>
      <p:pic>
        <p:nvPicPr>
          <p:cNvPr id="8" name="Рисунок 7" descr="School_Clip_Art_1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3789040"/>
            <a:ext cx="2232248" cy="2806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2276872"/>
            <a:ext cx="8280920" cy="4031873"/>
          </a:xfrm>
          <a:prstGeom prst="rect">
            <a:avLst/>
          </a:prstGeom>
          <a:solidFill>
            <a:srgbClr val="99FF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Солнце – ближайшая к Земле </a:t>
            </a:r>
            <a:r>
              <a:rPr lang="ru-RU" sz="3200" dirty="0" smtClean="0">
                <a:solidFill>
                  <a:srgbClr val="000066"/>
                </a:solidFill>
              </a:rPr>
              <a:t>… . </a:t>
            </a:r>
            <a:r>
              <a:rPr lang="ru-RU" sz="3200" dirty="0">
                <a:solidFill>
                  <a:srgbClr val="000066"/>
                </a:solidFill>
              </a:rPr>
              <a:t>Это огромное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космическое тело. Солнце имеет форму </a:t>
            </a:r>
            <a:r>
              <a:rPr lang="ru-RU" sz="3200" dirty="0" smtClean="0">
                <a:solidFill>
                  <a:srgbClr val="000066"/>
                </a:solidFill>
              </a:rPr>
              <a:t>… . </a:t>
            </a:r>
            <a:r>
              <a:rPr lang="ru-RU" sz="3200" dirty="0">
                <a:solidFill>
                  <a:srgbClr val="000066"/>
                </a:solidFill>
              </a:rPr>
              <a:t>Диаметр Солнца в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раз больше диаметра Земли. Масса Солнца в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раз больше массы нашей планеты. Расстояние от Земли до Солнца -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километров. Температура на поверхности Солнца - </a:t>
            </a:r>
            <a:r>
              <a:rPr lang="ru-RU" sz="3200" dirty="0" smtClean="0">
                <a:solidFill>
                  <a:srgbClr val="000066"/>
                </a:solidFill>
              </a:rPr>
              <a:t>… </a:t>
            </a:r>
            <a:r>
              <a:rPr lang="ru-RU" sz="3200" dirty="0">
                <a:solidFill>
                  <a:srgbClr val="000066"/>
                </a:solidFill>
              </a:rPr>
              <a:t>градусов, а в его центре - </a:t>
            </a:r>
            <a:r>
              <a:rPr lang="ru-RU" sz="3200" dirty="0" smtClean="0">
                <a:solidFill>
                  <a:srgbClr val="000066"/>
                </a:solidFill>
              </a:rPr>
              <a:t>…градусов</a:t>
            </a:r>
            <a:r>
              <a:rPr lang="ru-RU" sz="3200" dirty="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052736"/>
            <a:ext cx="7704856" cy="1055608"/>
          </a:xfrm>
          <a:prstGeom prst="roundRect">
            <a:avLst/>
          </a:prstGeom>
          <a:solidFill>
            <a:srgbClr val="0099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Вставьте в текст недостающие данные. </a:t>
            </a:r>
          </a:p>
          <a:p>
            <a:pPr marL="342900" indent="-342900" algn="ctr"/>
            <a:r>
              <a:rPr lang="ru-RU" sz="2800" dirty="0" smtClean="0"/>
              <a:t>Слова записывайте на листочке в столбик.</a:t>
            </a:r>
            <a:endParaRPr lang="ru-RU" sz="2800" dirty="0"/>
          </a:p>
        </p:txBody>
      </p:sp>
      <p:pic>
        <p:nvPicPr>
          <p:cNvPr id="7" name="Содержимое 6" descr="к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5085184"/>
            <a:ext cx="735892" cy="1196753"/>
          </a:xfr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324544" y="4581128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3y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0" y="4653136"/>
            <a:ext cx="1722176" cy="1676856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123728" y="1772816"/>
            <a:ext cx="4572000" cy="4460796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звезда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раскалённое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шара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109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330 тысяч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 150 миллионов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 6 тысяч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b="1" i="1" dirty="0" smtClean="0">
                <a:solidFill>
                  <a:srgbClr val="000066"/>
                </a:solidFill>
              </a:rPr>
              <a:t>15 – 20 миллионов </a:t>
            </a:r>
            <a:endParaRPr lang="ru-RU" sz="3200" b="1" i="1" dirty="0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980728"/>
            <a:ext cx="3600400" cy="5788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800" dirty="0" smtClean="0"/>
              <a:t>Проверь себя: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32000"/>
            <a:ext cx="8229600" cy="3484563"/>
          </a:xfrm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ru-RU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79712" y="2060849"/>
            <a:ext cx="5904656" cy="3384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ru-RU" sz="2800" dirty="0" smtClean="0">
                <a:solidFill>
                  <a:srgbClr val="006600"/>
                </a:solidFill>
              </a:rPr>
              <a:t>Что изучает астрономия?</a:t>
            </a:r>
            <a:endParaRPr lang="ru-RU" sz="2800" dirty="0">
              <a:solidFill>
                <a:srgbClr val="006600"/>
              </a:solidFill>
            </a:endParaRPr>
          </a:p>
          <a:p>
            <a:pPr marL="609600" indent="-609600">
              <a:spcBef>
                <a:spcPct val="20000"/>
              </a:spcBef>
              <a:buAutoNum type="arabicPeriod" startAt="2"/>
            </a:pPr>
            <a:r>
              <a:rPr lang="ru-RU" sz="2800" dirty="0" smtClean="0">
                <a:solidFill>
                  <a:srgbClr val="FF0066"/>
                </a:solidFill>
              </a:rPr>
              <a:t>Приведите примеры небесных тел.</a:t>
            </a:r>
          </a:p>
          <a:p>
            <a:pPr marL="609600" indent="-609600">
              <a:spcBef>
                <a:spcPct val="20000"/>
              </a:spcBef>
              <a:buAutoNum type="arabicPeriod" startAt="2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Что такое Солнечная система?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2800" dirty="0" smtClean="0">
                <a:solidFill>
                  <a:srgbClr val="0000CC"/>
                </a:solidFill>
              </a:rPr>
              <a:t>4.    Как наблюдать за Солнцем, чтобы не испортить зрение?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908720"/>
            <a:ext cx="6120680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Подведём итоги: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4135190"/>
            <a:ext cx="3816424" cy="2722810"/>
            <a:chOff x="251520" y="1988840"/>
            <a:chExt cx="3387549" cy="2506786"/>
          </a:xfrm>
        </p:grpSpPr>
        <p:pic>
          <p:nvPicPr>
            <p:cNvPr id="9" name="Рисунок 8" descr="0_80302_a3fba2ca_X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0" name="Рисунок 9" descr="окр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Климанова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Наталья Сергеевна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ГБОУ СОШ №1351</a:t>
            </a:r>
            <a:endParaRPr lang="ru-RU" sz="2800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3888" y="1268760"/>
            <a:ext cx="1489323" cy="19052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3717032"/>
            <a:ext cx="7524328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Кто такие астрономы и что такое астрономия?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0"/>
            <a:ext cx="4392488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Подумай!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FTQ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1412776"/>
            <a:ext cx="1672247" cy="2069406"/>
          </a:xfrm>
          <a:prstGeom prst="rect">
            <a:avLst/>
          </a:prstGeom>
        </p:spPr>
      </p:pic>
      <p:pic>
        <p:nvPicPr>
          <p:cNvPr id="13" name="Рисунок 12" descr="FTQ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002148" y="1340768"/>
            <a:ext cx="1697643" cy="21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124744"/>
            <a:ext cx="1057275" cy="119062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980728"/>
            <a:ext cx="7056784" cy="1728192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Слово </a:t>
            </a:r>
            <a:r>
              <a:rPr lang="ru-RU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«астрономия» </a:t>
            </a:r>
            <a:r>
              <a:rPr lang="ru-RU" sz="3200" dirty="0" smtClean="0"/>
              <a:t>происходит от двух греческих слов: - </a:t>
            </a:r>
          </a:p>
          <a:p>
            <a:pPr algn="ctr"/>
            <a:r>
              <a:rPr lang="ru-RU" sz="3200" u="sng" dirty="0" smtClean="0">
                <a:solidFill>
                  <a:srgbClr val="7030A0"/>
                </a:solidFill>
              </a:rPr>
              <a:t>«</a:t>
            </a:r>
            <a:r>
              <a:rPr lang="ru-RU" sz="3200" u="sng" dirty="0" err="1" smtClean="0">
                <a:solidFill>
                  <a:srgbClr val="7030A0"/>
                </a:solidFill>
              </a:rPr>
              <a:t>астрон</a:t>
            </a:r>
            <a:r>
              <a:rPr lang="ru-RU" sz="3200" u="sng" dirty="0" smtClean="0">
                <a:solidFill>
                  <a:srgbClr val="7030A0"/>
                </a:solidFill>
              </a:rPr>
              <a:t>» </a:t>
            </a:r>
            <a:r>
              <a:rPr lang="ru-RU" sz="3200" dirty="0" smtClean="0"/>
              <a:t>– звезда и </a:t>
            </a:r>
            <a:r>
              <a:rPr lang="ru-RU" sz="3200" u="sng" dirty="0" smtClean="0">
                <a:solidFill>
                  <a:srgbClr val="006600"/>
                </a:solidFill>
              </a:rPr>
              <a:t>«</a:t>
            </a:r>
            <a:r>
              <a:rPr lang="ru-RU" sz="3200" u="sng" dirty="0" err="1" smtClean="0">
                <a:solidFill>
                  <a:srgbClr val="006600"/>
                </a:solidFill>
              </a:rPr>
              <a:t>номос</a:t>
            </a:r>
            <a:r>
              <a:rPr lang="ru-RU" sz="3200" u="sng" dirty="0" smtClean="0">
                <a:solidFill>
                  <a:srgbClr val="006600"/>
                </a:solidFill>
              </a:rPr>
              <a:t>» </a:t>
            </a:r>
            <a:r>
              <a:rPr lang="ru-RU" sz="3200" dirty="0" smtClean="0"/>
              <a:t>– закон. </a:t>
            </a:r>
            <a:endParaRPr lang="ru-RU" sz="3200" dirty="0"/>
          </a:p>
        </p:txBody>
      </p:sp>
      <p:pic>
        <p:nvPicPr>
          <p:cNvPr id="8" name="Рисунок 7" descr="10317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2924944"/>
            <a:ext cx="1616968" cy="209397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35696" y="3212976"/>
            <a:ext cx="6912768" cy="1584176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solidFill>
                  <a:srgbClr val="00B050"/>
                </a:solidFill>
              </a:rPr>
              <a:t>Астрономия </a:t>
            </a:r>
            <a:r>
              <a:rPr lang="ru-RU" sz="3200" dirty="0" smtClean="0"/>
              <a:t>– наука о космических телах, образуемых ими системах и о Вселенной в целом.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5373216"/>
            <a:ext cx="597666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Астроном</a:t>
            </a:r>
            <a:r>
              <a:rPr lang="ru-RU" sz="3200" dirty="0" smtClean="0"/>
              <a:t> – специалист по астрономии.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412776"/>
            <a:ext cx="2371605" cy="4525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2915816" y="1700808"/>
            <a:ext cx="6012160" cy="3168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Астрономия – самая древняя из наук. Первых астрономов называли </a:t>
            </a:r>
            <a:r>
              <a:rPr lang="ru-RU" sz="2800" u="sng" dirty="0" smtClean="0">
                <a:solidFill>
                  <a:srgbClr val="C00000"/>
                </a:solidFill>
              </a:rPr>
              <a:t>звездочётами</a:t>
            </a:r>
            <a:r>
              <a:rPr lang="ru-RU" sz="2800" dirty="0" smtClean="0"/>
              <a:t>. Известно, что даже пещерные люди наблюдали звёздное небо, потому что на стенах пещер  найдены его рисунки.</a:t>
            </a:r>
            <a:endParaRPr lang="ru-RU" sz="2800" dirty="0"/>
          </a:p>
        </p:txBody>
      </p:sp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88224" y="4365104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980728"/>
            <a:ext cx="8352928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Гораздо позднее на помощь астрономам приходят приборы. Так выглядят телескопы прошлого и настоящего.</a:t>
            </a:r>
            <a:endParaRPr lang="ru-RU" sz="2800" dirty="0"/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99792" y="2981874"/>
            <a:ext cx="2835027" cy="347146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006982"/>
            <a:ext cx="2218683" cy="344635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4128" y="3573016"/>
            <a:ext cx="3275856" cy="245689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45021" y="2348880"/>
            <a:ext cx="6151315" cy="408508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1052736"/>
            <a:ext cx="7524328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С точки зрения астрономов </a:t>
            </a:r>
            <a:r>
              <a:rPr lang="ru-RU" sz="2800" u="sng" dirty="0" smtClean="0">
                <a:solidFill>
                  <a:schemeClr val="bg1"/>
                </a:solidFill>
                <a:latin typeface="Comic Sans MS" pitchFamily="66" charset="0"/>
              </a:rPr>
              <a:t>мир – это Вселенная или космос.</a:t>
            </a:r>
            <a:endParaRPr lang="ru-RU" sz="28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348880"/>
            <a:ext cx="2856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Подумай!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м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573016"/>
            <a:ext cx="1489323" cy="190526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03648" y="5805264"/>
            <a:ext cx="6264696" cy="770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Как возникла Вселенная?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476672"/>
            <a:ext cx="3816424" cy="252028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3284984"/>
            <a:ext cx="8856984" cy="32403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Предположительно, Вселенная возникла в </a:t>
            </a:r>
            <a:r>
              <a:rPr lang="ru-RU" sz="2800" dirty="0" err="1" smtClean="0">
                <a:solidFill>
                  <a:schemeClr val="bg1"/>
                </a:solidFill>
              </a:rPr>
              <a:t>резуль</a:t>
            </a:r>
            <a:r>
              <a:rPr lang="ru-RU" sz="28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тате невообразимо мощного Большого Взрыва около 18 миллиардов лет назад. К моменту взрыва все вещество Вселенной было спрессовано в одну невероятно раскаленную массу. Взрыв разметал его по всему пространству. Из этого первичного вещества сформировались галактики, звезды и планеты.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476672"/>
            <a:ext cx="3885629" cy="2548337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052736"/>
            <a:ext cx="4032448" cy="56166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 Вселенной бесчисленное множество звёзд. Одна из них – Солнце. Вокруг Солнца обращаются 8 планет, среди которых наша родная Земля. Кроме планет, вокруг Солнца движутся другие небесные тела (кометы, метеориты, астероиды).</a:t>
            </a:r>
            <a:endParaRPr lang="ru-RU" sz="2800" dirty="0"/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3968" y="1196752"/>
            <a:ext cx="4650695" cy="4536504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25" name="Группа 24"/>
          <p:cNvGrpSpPr/>
          <p:nvPr/>
        </p:nvGrpSpPr>
        <p:grpSpPr>
          <a:xfrm>
            <a:off x="4499992" y="1196752"/>
            <a:ext cx="3462658" cy="4320480"/>
            <a:chOff x="4499992" y="1196752"/>
            <a:chExt cx="3462658" cy="4320480"/>
          </a:xfrm>
        </p:grpSpPr>
        <p:sp>
          <p:nvSpPr>
            <p:cNvPr id="8" name="TextBox 7"/>
            <p:cNvSpPr txBox="1"/>
            <p:nvPr/>
          </p:nvSpPr>
          <p:spPr>
            <a:xfrm flipH="1">
              <a:off x="5868144" y="1196752"/>
              <a:ext cx="1394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95000"/>
                    </a:schemeClr>
                  </a:solidFill>
                </a:rPr>
                <a:t>Меркурий</a:t>
              </a:r>
              <a:endParaRPr lang="ru-RU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6371" y="5147900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CC00"/>
                  </a:solidFill>
                </a:rPr>
                <a:t>Нептун</a:t>
              </a:r>
              <a:endParaRPr lang="ru-RU" dirty="0">
                <a:solidFill>
                  <a:srgbClr val="00CC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8304" y="400506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99FF"/>
                  </a:solidFill>
                </a:rPr>
                <a:t>Уран</a:t>
              </a:r>
              <a:endParaRPr lang="ru-RU" dirty="0">
                <a:solidFill>
                  <a:srgbClr val="0099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120" y="3923764"/>
              <a:ext cx="857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FF00"/>
                  </a:solidFill>
                </a:rPr>
                <a:t>Сатурн</a:t>
              </a:r>
              <a:endParaRPr lang="ru-RU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9992" y="3356992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Марс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4048" y="2915652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</a:rPr>
                <a:t>Венера</a:t>
              </a:r>
              <a:endParaRPr lang="ru-RU" dirty="0">
                <a:solidFill>
                  <a:srgbClr val="FF66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48264" y="2699628"/>
              <a:ext cx="958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C000"/>
                  </a:solidFill>
                </a:rPr>
                <a:t>Юпитер</a:t>
              </a: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0152" y="2267580"/>
              <a:ext cx="789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99FF"/>
                  </a:solidFill>
                </a:rPr>
                <a:t>Земля</a:t>
              </a:r>
              <a:endParaRPr lang="ru-RU" dirty="0">
                <a:solidFill>
                  <a:srgbClr val="0099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4005064"/>
            <a:ext cx="8640960" cy="26642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Характерной особенностью </a:t>
            </a:r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</a:rPr>
              <a:t>комет</a:t>
            </a:r>
            <a:r>
              <a:rPr lang="ru-RU" sz="2800" dirty="0" smtClean="0"/>
              <a:t> является то, что при сближении с Солнцем у них появляется и увеличивается хвост, направленный всегда в сторону от Солнца. Иногда кометы бывают столь яркими, что привлекают всеобщее внимание. В прошлом появление ярких комет вызывало у людей страх. </a:t>
            </a:r>
            <a:endParaRPr lang="ru-RU" sz="2800" dirty="0"/>
          </a:p>
        </p:txBody>
      </p:sp>
      <p:pic>
        <p:nvPicPr>
          <p:cNvPr id="8" name="Picture 3" descr="комет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2113" y="980728"/>
            <a:ext cx="4185871" cy="28803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" name="Picture 4" descr="коме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88024" y="980826"/>
            <a:ext cx="4211960" cy="28174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95736" y="0"/>
            <a:ext cx="4392488" cy="764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Это интересно!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3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3779912" y="2348880"/>
            <a:ext cx="1542901" cy="15429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551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EA</cp:lastModifiedBy>
  <cp:revision>38</cp:revision>
  <dcterms:created xsi:type="dcterms:W3CDTF">2012-06-22T05:33:31Z</dcterms:created>
  <dcterms:modified xsi:type="dcterms:W3CDTF">2012-08-29T16:50:29Z</dcterms:modified>
</cp:coreProperties>
</file>